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0" r:id="rId5"/>
    <p:sldMasterId id="2147483701" r:id="rId6"/>
    <p:sldMasterId id="2147483702" r:id="rId7"/>
    <p:sldMasterId id="214748370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Lst>
  <p:sldSz cy="5143500" cx="9144000"/>
  <p:notesSz cx="6858000" cy="9144000"/>
  <p:embeddedFontLst>
    <p:embeddedFont>
      <p:font typeface="Helvetica Neue"/>
      <p:regular r:id="rId131"/>
      <p:bold r:id="rId132"/>
      <p:italic r:id="rId133"/>
      <p:boldItalic r:id="rId134"/>
    </p:embeddedFont>
    <p:embeddedFont>
      <p:font typeface="Helvetica Neue Light"/>
      <p:regular r:id="rId135"/>
      <p:bold r:id="rId136"/>
      <p:italic r:id="rId137"/>
      <p:boldItalic r:id="rId138"/>
    </p:embeddedFont>
    <p:embeddedFont>
      <p:font typeface="Open Sans"/>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1DE2573-18BB-4A7F-98BA-660A96C12B65}">
  <a:tblStyle styleId="{D1DE2573-18BB-4A7F-98BA-660A96C12B65}"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2355E23-E900-4C0D-9E67-6000516B07E4}"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142" Type="http://schemas.openxmlformats.org/officeDocument/2006/relationships/font" Target="fonts/OpenSans-boldItalic.fntdata"/><Relationship Id="rId141" Type="http://schemas.openxmlformats.org/officeDocument/2006/relationships/font" Target="fonts/OpenSans-italic.fntdata"/><Relationship Id="rId140" Type="http://schemas.openxmlformats.org/officeDocument/2006/relationships/font" Target="fonts/OpenSa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OpenSans-regular.fntdata"/><Relationship Id="rId138" Type="http://schemas.openxmlformats.org/officeDocument/2006/relationships/font" Target="fonts/HelveticaNeueLight-boldItalic.fntdata"/><Relationship Id="rId137" Type="http://schemas.openxmlformats.org/officeDocument/2006/relationships/font" Target="fonts/HelveticaNeueLight-italic.fntdata"/><Relationship Id="rId132" Type="http://schemas.openxmlformats.org/officeDocument/2006/relationships/font" Target="fonts/HelveticaNeue-bold.fntdata"/><Relationship Id="rId131" Type="http://schemas.openxmlformats.org/officeDocument/2006/relationships/font" Target="fonts/HelveticaNeue-regular.fntdata"/><Relationship Id="rId130" Type="http://schemas.openxmlformats.org/officeDocument/2006/relationships/slide" Target="slides/slide121.xml"/><Relationship Id="rId136" Type="http://schemas.openxmlformats.org/officeDocument/2006/relationships/font" Target="fonts/HelveticaNeueLight-bold.fntdata"/><Relationship Id="rId135" Type="http://schemas.openxmlformats.org/officeDocument/2006/relationships/font" Target="fonts/HelveticaNeueLight-regular.fntdata"/><Relationship Id="rId134" Type="http://schemas.openxmlformats.org/officeDocument/2006/relationships/font" Target="fonts/HelveticaNeue-boldItalic.fntdata"/><Relationship Id="rId133" Type="http://schemas.openxmlformats.org/officeDocument/2006/relationships/font" Target="fonts/HelveticaNeue-italic.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389" name="Google Shape;38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5" name="Google Shape;1185;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p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p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1" name="Google Shape;1211;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6" name="Shape 1216"/>
        <p:cNvGrpSpPr/>
        <p:nvPr/>
      </p:nvGrpSpPr>
      <p:grpSpPr>
        <a:xfrm>
          <a:off x="0" y="0"/>
          <a:ext cx="0" cy="0"/>
          <a:chOff x="0" y="0"/>
          <a:chExt cx="0" cy="0"/>
        </a:xfrm>
      </p:grpSpPr>
      <p:sp>
        <p:nvSpPr>
          <p:cNvPr id="1217" name="Google Shape;1217;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8" name="Google Shape;1218;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p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4" name="Google Shape;1234;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1" name="Google Shape;1241;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Clr>
                <a:srgbClr val="000000"/>
              </a:buClr>
              <a:buSzPts val="1400"/>
              <a:buFont typeface="Arial"/>
              <a:buNone/>
            </a:pPr>
            <a:r>
              <a:t/>
            </a:r>
            <a:endParaRPr b="0" i="0" sz="2200" u="none" cap="none" strike="noStrike">
              <a:solidFill>
                <a:srgbClr val="000000"/>
              </a:solidFill>
              <a:latin typeface="Helvetica Neue"/>
              <a:ea typeface="Helvetica Neue"/>
              <a:cs typeface="Helvetica Neue"/>
              <a:sym typeface="Helvetica Neue"/>
            </a:endParaRPr>
          </a:p>
        </p:txBody>
      </p:sp>
      <p:sp>
        <p:nvSpPr>
          <p:cNvPr id="406" name="Google Shape;40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p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p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p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0" name="Google Shape;1270;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Google Shape;1277;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8" name="Google Shape;1278;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p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5" name="Google Shape;1295;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p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4" name="Google Shape;1304;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p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3" name="Google Shape;1313;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此部分並無講到客製化的製作圖表</a:t>
            </a:r>
            <a:endParaRPr/>
          </a:p>
          <a:p>
            <a:pPr indent="-298450" lvl="0" marL="457200" marR="0" rtl="0" algn="l">
              <a:lnSpc>
                <a:spcPct val="100000"/>
              </a:lnSpc>
              <a:spcBef>
                <a:spcPts val="0"/>
              </a:spcBef>
              <a:spcAft>
                <a:spcPts val="0"/>
              </a:spcAft>
              <a:buSzPts val="1100"/>
              <a:buChar char="●"/>
            </a:pPr>
            <a:r>
              <a:rPr lang="zh-TW"/>
              <a:t>第二點，舉例： 圓餅圖 v.s. 長條圖</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此部分並無講到客製化的製作圖表</a:t>
            </a:r>
            <a:endParaRPr/>
          </a:p>
          <a:p>
            <a:pPr indent="-298450" lvl="0" marL="457200" marR="0" rtl="0" algn="l">
              <a:lnSpc>
                <a:spcPct val="100000"/>
              </a:lnSpc>
              <a:spcBef>
                <a:spcPts val="0"/>
              </a:spcBef>
              <a:spcAft>
                <a:spcPts val="0"/>
              </a:spcAft>
              <a:buSzPts val="1100"/>
              <a:buChar char="●"/>
            </a:pPr>
            <a:r>
              <a:rPr lang="zh-TW"/>
              <a:t>第二點，舉例： 圓餅圖 v.s. 長條圖</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4" name="Google Shape;1334;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此部分並無講到客製化的製作圖表，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2" name="Google Shape;1342;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d20c5329f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7d20c5329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0" name="Google Shape;48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6" name="Google Shape;31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1" name="Google Shape;50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8" name="Google Shape;53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3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1" name="Google Shape;60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範例：考試成績</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範例：考試成績</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2" name="Google Shape;62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範例：考試成績</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數值一定存在</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數值一定存在</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數值一定存在</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描述完資料"大部分"的狀況之後，有沒有其他要補充的地方?</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離散趨勢指標 : 資料到底有多分散</a:t>
            </a:r>
            <a:endParaRPr/>
          </a:p>
          <a:p>
            <a:pPr indent="-298450" lvl="0" marL="457200" marR="0" rtl="0" algn="l">
              <a:lnSpc>
                <a:spcPct val="100000"/>
              </a:lnSpc>
              <a:spcBef>
                <a:spcPts val="0"/>
              </a:spcBef>
              <a:spcAft>
                <a:spcPts val="0"/>
              </a:spcAft>
              <a:buClr>
                <a:srgbClr val="000000"/>
              </a:buClr>
              <a:buSzPts val="1100"/>
              <a:buFont typeface="Arial"/>
              <a:buChar char="●"/>
            </a:pPr>
            <a:r>
              <a:rPr lang="zh-TW"/>
              <a:t>舉例：體重、投資</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離散趨勢指標 : 資料到底有多分散</a:t>
            </a:r>
            <a:endParaRPr/>
          </a:p>
          <a:p>
            <a:pPr indent="-298450" lvl="0" marL="457200" marR="0" rtl="0" algn="l">
              <a:lnSpc>
                <a:spcPct val="100000"/>
              </a:lnSpc>
              <a:spcBef>
                <a:spcPts val="0"/>
              </a:spcBef>
              <a:spcAft>
                <a:spcPts val="0"/>
              </a:spcAft>
              <a:buClr>
                <a:srgbClr val="000000"/>
              </a:buClr>
              <a:buSzPts val="1100"/>
              <a:buFont typeface="Arial"/>
              <a:buChar char="●"/>
            </a:pPr>
            <a:r>
              <a:rPr lang="zh-TW"/>
              <a:t>舉例：體重、投資</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範例：考試成績</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舉例：體重、投資</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9" name="Google Shape;71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範例：考試成績</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舉例：體重、投資</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舉例：體重、投資</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舉例：體重、投資</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範例：考試成績</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zh-TW" sz="1100" u="none" cap="none" strike="noStrike">
                <a:solidFill>
                  <a:srgbClr val="000000"/>
                </a:solidFill>
                <a:latin typeface="Arial"/>
                <a:ea typeface="Arial"/>
                <a:cs typeface="Arial"/>
                <a:sym typeface="Arial"/>
              </a:rPr>
              <a:t>頭昏煙花</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4" name="Google Shape;814;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1" name="Google Shape;35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p6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21" name="Google Shape;821;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3" name="Google Shape;853;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3" name="Google Shape;95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9" name="Google Shape;989;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Google Shape;1021;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這類的謬誤通常發生在我們太依賴視覺線索的直覺判斷</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9" name="Google Shape;102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雖然圖形讓我們得以用直覺(視覺)快速瞭解資料的狀況，但也要注意太依靠直覺也可能會受到誤導</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雖然圖形讓我們得以用直覺(視覺)快速瞭解資料的狀況，但也要注意太依靠直覺也可能會受到誤導</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7" name="Google Shape;1047;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5" name="Google Shape;1055;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雖然圖形讓我們得以用直覺(視覺)快速瞭解資料的狀況，但也要注意太依靠直覺也可能會受到誤導</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zh-TW"/>
              <a:t>雖然圖形讓我們得以用直覺(視覺)快速瞭解資料的狀況，但也要注意太依靠直覺也可能會受到誤導</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p10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26" name="Google Shape;1126;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16" name="Shape 16"/>
        <p:cNvGrpSpPr/>
        <p:nvPr/>
      </p:nvGrpSpPr>
      <p:grpSpPr>
        <a:xfrm>
          <a:off x="0" y="0"/>
          <a:ext cx="0" cy="0"/>
          <a:chOff x="0" y="0"/>
          <a:chExt cx="0" cy="0"/>
        </a:xfrm>
      </p:grpSpPr>
      <p:sp>
        <p:nvSpPr>
          <p:cNvPr id="17" name="Google Shape;17;p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8" name="Google Shape;18;p2"/>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71" name="Shape 71"/>
        <p:cNvGrpSpPr/>
        <p:nvPr/>
      </p:nvGrpSpPr>
      <p:grpSpPr>
        <a:xfrm>
          <a:off x="0" y="0"/>
          <a:ext cx="0" cy="0"/>
          <a:chOff x="0" y="0"/>
          <a:chExt cx="0" cy="0"/>
        </a:xfrm>
      </p:grpSpPr>
      <p:sp>
        <p:nvSpPr>
          <p:cNvPr id="72" name="Google Shape;72;p11"/>
          <p:cNvSpPr/>
          <p:nvPr>
            <p:ph idx="2" type="pic"/>
          </p:nvPr>
        </p:nvSpPr>
        <p:spPr>
          <a:xfrm>
            <a:off x="4685854" y="1366242"/>
            <a:ext cx="2812800" cy="3315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3" name="Google Shape;73;p11"/>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74" name="Google Shape;74;p11"/>
          <p:cNvSpPr txBox="1"/>
          <p:nvPr>
            <p:ph idx="1" type="body"/>
          </p:nvPr>
        </p:nvSpPr>
        <p:spPr>
          <a:xfrm>
            <a:off x="1645295" y="1366242"/>
            <a:ext cx="2812800" cy="3315000"/>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5" name="Google Shape;75;p11"/>
          <p:cNvSpPr txBox="1"/>
          <p:nvPr>
            <p:ph idx="12" type="sldNum"/>
          </p:nvPr>
        </p:nvSpPr>
        <p:spPr>
          <a:xfrm>
            <a:off x="4482789" y="4902398"/>
            <a:ext cx="174900" cy="1773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76" name="Shape 76"/>
        <p:cNvGrpSpPr/>
        <p:nvPr/>
      </p:nvGrpSpPr>
      <p:grpSpPr>
        <a:xfrm>
          <a:off x="0" y="0"/>
          <a:ext cx="0" cy="0"/>
          <a:chOff x="0" y="0"/>
          <a:chExt cx="0" cy="0"/>
        </a:xfrm>
      </p:grpSpPr>
      <p:sp>
        <p:nvSpPr>
          <p:cNvPr id="77" name="Google Shape;77;p12"/>
          <p:cNvSpPr/>
          <p:nvPr>
            <p:ph idx="2" type="pic"/>
          </p:nvPr>
        </p:nvSpPr>
        <p:spPr>
          <a:xfrm>
            <a:off x="4685854" y="2685604"/>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8" name="Google Shape;78;p12"/>
          <p:cNvSpPr/>
          <p:nvPr>
            <p:ph idx="3" type="pic"/>
          </p:nvPr>
        </p:nvSpPr>
        <p:spPr>
          <a:xfrm>
            <a:off x="4685854" y="468808"/>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9" name="Google Shape;79;p12"/>
          <p:cNvSpPr/>
          <p:nvPr>
            <p:ph idx="4" type="pic"/>
          </p:nvPr>
        </p:nvSpPr>
        <p:spPr>
          <a:xfrm>
            <a:off x="1645295" y="468808"/>
            <a:ext cx="2812800" cy="420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0" name="Google Shape;80;p1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81" name="Shape 81"/>
        <p:cNvGrpSpPr/>
        <p:nvPr/>
      </p:nvGrpSpPr>
      <p:grpSpPr>
        <a:xfrm>
          <a:off x="0" y="0"/>
          <a:ext cx="0" cy="0"/>
          <a:chOff x="0" y="0"/>
          <a:chExt cx="0" cy="0"/>
        </a:xfrm>
      </p:grpSpPr>
      <p:sp>
        <p:nvSpPr>
          <p:cNvPr id="82" name="Google Shape;82;p13"/>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3" name="Google Shape;83;p1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84" name="Shape 84"/>
        <p:cNvGrpSpPr/>
        <p:nvPr/>
      </p:nvGrpSpPr>
      <p:grpSpPr>
        <a:xfrm>
          <a:off x="0" y="0"/>
          <a:ext cx="0" cy="0"/>
          <a:chOff x="0" y="0"/>
          <a:chExt cx="0" cy="0"/>
        </a:xfrm>
      </p:grpSpPr>
      <p:sp>
        <p:nvSpPr>
          <p:cNvPr id="85" name="Google Shape;85;p1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96" name="Shape 96"/>
        <p:cNvGrpSpPr/>
        <p:nvPr/>
      </p:nvGrpSpPr>
      <p:grpSpPr>
        <a:xfrm>
          <a:off x="0" y="0"/>
          <a:ext cx="0" cy="0"/>
          <a:chOff x="0" y="0"/>
          <a:chExt cx="0" cy="0"/>
        </a:xfrm>
      </p:grpSpPr>
      <p:sp>
        <p:nvSpPr>
          <p:cNvPr id="97" name="Google Shape;97;p16"/>
          <p:cNvSpPr txBox="1"/>
          <p:nvPr>
            <p:ph type="title"/>
          </p:nvPr>
        </p:nvSpPr>
        <p:spPr>
          <a:xfrm>
            <a:off x="874853" y="1487891"/>
            <a:ext cx="75453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None/>
              <a:defRPr i="0" sz="4200" u="none" cap="none" strike="noStrike">
                <a:solidFill>
                  <a:srgbClr val="1A1A1A"/>
                </a:solidFill>
              </a:defRPr>
            </a:lvl1pPr>
            <a:lvl2pPr lvl="1" marR="0" algn="l">
              <a:lnSpc>
                <a:spcPct val="100000"/>
              </a:lnSpc>
              <a:spcBef>
                <a:spcPts val="0"/>
              </a:spcBef>
              <a:spcAft>
                <a:spcPts val="0"/>
              </a:spcAft>
              <a:buClr>
                <a:srgbClr val="1A1A1A"/>
              </a:buClr>
              <a:buSzPts val="2600"/>
              <a:buNone/>
              <a:defRPr i="0" sz="2600" u="none" cap="none" strike="noStrike">
                <a:solidFill>
                  <a:srgbClr val="1A1A1A"/>
                </a:solidFill>
              </a:defRPr>
            </a:lvl2pPr>
            <a:lvl3pPr lvl="2" marR="0" algn="l">
              <a:lnSpc>
                <a:spcPct val="100000"/>
              </a:lnSpc>
              <a:spcBef>
                <a:spcPts val="0"/>
              </a:spcBef>
              <a:spcAft>
                <a:spcPts val="0"/>
              </a:spcAft>
              <a:buClr>
                <a:srgbClr val="1A1A1A"/>
              </a:buClr>
              <a:buSzPts val="2600"/>
              <a:buNone/>
              <a:defRPr i="0" sz="2600" u="none" cap="none" strike="noStrike">
                <a:solidFill>
                  <a:srgbClr val="1A1A1A"/>
                </a:solidFill>
              </a:defRPr>
            </a:lvl3pPr>
            <a:lvl4pPr lvl="3" marR="0" algn="l">
              <a:lnSpc>
                <a:spcPct val="100000"/>
              </a:lnSpc>
              <a:spcBef>
                <a:spcPts val="0"/>
              </a:spcBef>
              <a:spcAft>
                <a:spcPts val="0"/>
              </a:spcAft>
              <a:buClr>
                <a:srgbClr val="1A1A1A"/>
              </a:buClr>
              <a:buSzPts val="2600"/>
              <a:buNone/>
              <a:defRPr i="0" sz="2600" u="none" cap="none" strike="noStrike">
                <a:solidFill>
                  <a:srgbClr val="1A1A1A"/>
                </a:solidFill>
              </a:defRPr>
            </a:lvl4pPr>
            <a:lvl5pPr lvl="4" marR="0" algn="l">
              <a:lnSpc>
                <a:spcPct val="100000"/>
              </a:lnSpc>
              <a:spcBef>
                <a:spcPts val="0"/>
              </a:spcBef>
              <a:spcAft>
                <a:spcPts val="0"/>
              </a:spcAft>
              <a:buClr>
                <a:srgbClr val="1A1A1A"/>
              </a:buClr>
              <a:buSzPts val="2600"/>
              <a:buNone/>
              <a:defRPr i="0" sz="2600" u="none" cap="none" strike="noStrike">
                <a:solidFill>
                  <a:srgbClr val="1A1A1A"/>
                </a:solidFill>
              </a:defRPr>
            </a:lvl5pPr>
            <a:lvl6pPr lvl="5" marR="0" algn="l">
              <a:lnSpc>
                <a:spcPct val="100000"/>
              </a:lnSpc>
              <a:spcBef>
                <a:spcPts val="0"/>
              </a:spcBef>
              <a:spcAft>
                <a:spcPts val="0"/>
              </a:spcAft>
              <a:buClr>
                <a:srgbClr val="1A1A1A"/>
              </a:buClr>
              <a:buSzPts val="2600"/>
              <a:buNone/>
              <a:defRPr i="0" sz="2600" u="none" cap="none" strike="noStrike">
                <a:solidFill>
                  <a:srgbClr val="1A1A1A"/>
                </a:solidFill>
              </a:defRPr>
            </a:lvl6pPr>
            <a:lvl7pPr lvl="6" marR="0" algn="l">
              <a:lnSpc>
                <a:spcPct val="100000"/>
              </a:lnSpc>
              <a:spcBef>
                <a:spcPts val="0"/>
              </a:spcBef>
              <a:spcAft>
                <a:spcPts val="0"/>
              </a:spcAft>
              <a:buClr>
                <a:srgbClr val="1A1A1A"/>
              </a:buClr>
              <a:buSzPts val="2600"/>
              <a:buNone/>
              <a:defRPr i="0" sz="2600" u="none" cap="none" strike="noStrike">
                <a:solidFill>
                  <a:srgbClr val="1A1A1A"/>
                </a:solidFill>
              </a:defRPr>
            </a:lvl7pPr>
            <a:lvl8pPr lvl="7" marR="0" algn="l">
              <a:lnSpc>
                <a:spcPct val="100000"/>
              </a:lnSpc>
              <a:spcBef>
                <a:spcPts val="0"/>
              </a:spcBef>
              <a:spcAft>
                <a:spcPts val="0"/>
              </a:spcAft>
              <a:buClr>
                <a:srgbClr val="1A1A1A"/>
              </a:buClr>
              <a:buSzPts val="2600"/>
              <a:buNone/>
              <a:defRPr i="0" sz="2600" u="none" cap="none" strike="noStrike">
                <a:solidFill>
                  <a:srgbClr val="1A1A1A"/>
                </a:solidFill>
              </a:defRPr>
            </a:lvl8pPr>
            <a:lvl9pPr lvl="8" marR="0" algn="l">
              <a:lnSpc>
                <a:spcPct val="100000"/>
              </a:lnSpc>
              <a:spcBef>
                <a:spcPts val="0"/>
              </a:spcBef>
              <a:spcAft>
                <a:spcPts val="0"/>
              </a:spcAft>
              <a:buClr>
                <a:srgbClr val="1A1A1A"/>
              </a:buClr>
              <a:buSzPts val="2600"/>
              <a:buNone/>
              <a:defRPr i="0" sz="2600" u="none" cap="none" strike="noStrike">
                <a:solidFill>
                  <a:srgbClr val="1A1A1A"/>
                </a:solidFill>
              </a:defRPr>
            </a:lvl9pPr>
          </a:lstStyle>
          <a:p/>
        </p:txBody>
      </p:sp>
      <p:sp>
        <p:nvSpPr>
          <p:cNvPr id="98" name="Google Shape;98;p16"/>
          <p:cNvSpPr txBox="1"/>
          <p:nvPr>
            <p:ph idx="1" type="body"/>
          </p:nvPr>
        </p:nvSpPr>
        <p:spPr>
          <a:xfrm>
            <a:off x="874853" y="3282758"/>
            <a:ext cx="75453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SzPts val="2500"/>
              <a:buNone/>
              <a:defRPr i="0" sz="2500" u="none" cap="none" strike="noStrike"/>
            </a:lvl1pPr>
            <a:lvl2pPr indent="-228600" lvl="1" marL="914400" marR="0" algn="ctr">
              <a:lnSpc>
                <a:spcPct val="80000"/>
              </a:lnSpc>
              <a:spcBef>
                <a:spcPts val="1200"/>
              </a:spcBef>
              <a:spcAft>
                <a:spcPts val="0"/>
              </a:spcAft>
              <a:buSzPts val="2500"/>
              <a:buNone/>
              <a:defRPr i="0" sz="2500" u="none" cap="none" strike="noStrike"/>
            </a:lvl2pPr>
            <a:lvl3pPr indent="-228600" lvl="2" marL="1371600" marR="0" algn="ctr">
              <a:lnSpc>
                <a:spcPct val="80000"/>
              </a:lnSpc>
              <a:spcBef>
                <a:spcPts val="1200"/>
              </a:spcBef>
              <a:spcAft>
                <a:spcPts val="0"/>
              </a:spcAft>
              <a:buSzPts val="2500"/>
              <a:buNone/>
              <a:defRPr i="0" sz="2500" u="none" cap="none" strike="noStrike"/>
            </a:lvl3pPr>
            <a:lvl4pPr indent="-228600" lvl="3" marL="1828800" marR="0" algn="ctr">
              <a:lnSpc>
                <a:spcPct val="80000"/>
              </a:lnSpc>
              <a:spcBef>
                <a:spcPts val="1200"/>
              </a:spcBef>
              <a:spcAft>
                <a:spcPts val="0"/>
              </a:spcAft>
              <a:buSzPts val="2500"/>
              <a:buNone/>
              <a:defRPr i="0" sz="2500" u="none" cap="none" strike="noStrike"/>
            </a:lvl4pPr>
            <a:lvl5pPr indent="-228600" lvl="4" marL="2286000" marR="0" algn="ctr">
              <a:lnSpc>
                <a:spcPct val="80000"/>
              </a:lnSpc>
              <a:spcBef>
                <a:spcPts val="1200"/>
              </a:spcBef>
              <a:spcAft>
                <a:spcPts val="0"/>
              </a:spcAft>
              <a:buSzPts val="2500"/>
              <a:buNone/>
              <a:defRPr i="0" sz="2500" u="none" cap="none" strike="noStrike"/>
            </a:lvl5pPr>
            <a:lvl6pPr indent="-381000" lvl="5" marL="2743200" marR="0" algn="l">
              <a:lnSpc>
                <a:spcPct val="100000"/>
              </a:lnSpc>
              <a:spcBef>
                <a:spcPts val="2200"/>
              </a:spcBef>
              <a:spcAft>
                <a:spcPts val="0"/>
              </a:spcAft>
              <a:buSzPts val="2400"/>
              <a:buChar char="•"/>
              <a:defRPr i="0" sz="1700" u="none" cap="none" strike="noStrike"/>
            </a:lvl6pPr>
            <a:lvl7pPr indent="-381000" lvl="6" marL="3200400" marR="0" algn="l">
              <a:lnSpc>
                <a:spcPct val="100000"/>
              </a:lnSpc>
              <a:spcBef>
                <a:spcPts val="2200"/>
              </a:spcBef>
              <a:spcAft>
                <a:spcPts val="0"/>
              </a:spcAft>
              <a:buSzPts val="2400"/>
              <a:buChar char="•"/>
              <a:defRPr i="0" sz="1700" u="none" cap="none" strike="noStrike"/>
            </a:lvl7pPr>
            <a:lvl8pPr indent="-381000" lvl="7" marL="3657600" marR="0" algn="l">
              <a:lnSpc>
                <a:spcPct val="100000"/>
              </a:lnSpc>
              <a:spcBef>
                <a:spcPts val="2200"/>
              </a:spcBef>
              <a:spcAft>
                <a:spcPts val="0"/>
              </a:spcAft>
              <a:buSzPts val="2400"/>
              <a:buChar char="•"/>
              <a:defRPr i="0" sz="1700" u="none" cap="none" strike="noStrike"/>
            </a:lvl8pPr>
            <a:lvl9pPr indent="-381000" lvl="8" marL="4114800" marR="0" algn="l">
              <a:lnSpc>
                <a:spcPct val="100000"/>
              </a:lnSpc>
              <a:spcBef>
                <a:spcPts val="2200"/>
              </a:spcBef>
              <a:spcAft>
                <a:spcPts val="0"/>
              </a:spcAft>
              <a:buSzPts val="2400"/>
              <a:buChar char="•"/>
              <a:defRPr i="0" sz="1700" u="none" cap="none" strike="noStrike"/>
            </a:lvl9pPr>
          </a:lstStyle>
          <a:p/>
        </p:txBody>
      </p:sp>
      <p:sp>
        <p:nvSpPr>
          <p:cNvPr id="99" name="Google Shape;99;p16"/>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影像" id="100" name="Google Shape;100;p16"/>
          <p:cNvPicPr preferRelativeResize="0"/>
          <p:nvPr/>
        </p:nvPicPr>
        <p:blipFill rotWithShape="1">
          <a:blip r:embed="rId2">
            <a:alphaModFix/>
          </a:blip>
          <a:srcRect b="31506" l="0" r="0" t="0"/>
          <a:stretch/>
        </p:blipFill>
        <p:spPr>
          <a:xfrm>
            <a:off x="6438263" y="131823"/>
            <a:ext cx="2715223" cy="1356080"/>
          </a:xfrm>
          <a:prstGeom prst="rect">
            <a:avLst/>
          </a:prstGeom>
          <a:noFill/>
          <a:ln>
            <a:noFill/>
          </a:ln>
        </p:spPr>
      </p:pic>
      <p:pic>
        <p:nvPicPr>
          <p:cNvPr descr="影像" id="101" name="Google Shape;101;p16"/>
          <p:cNvPicPr preferRelativeResize="0"/>
          <p:nvPr/>
        </p:nvPicPr>
        <p:blipFill rotWithShape="1">
          <a:blip r:embed="rId3">
            <a:alphaModFix/>
          </a:blip>
          <a:srcRect b="0" l="0" r="0" t="0"/>
          <a:stretch/>
        </p:blipFill>
        <p:spPr>
          <a:xfrm>
            <a:off x="-41394" y="531591"/>
            <a:ext cx="1998515" cy="956300"/>
          </a:xfrm>
          <a:prstGeom prst="rect">
            <a:avLst/>
          </a:prstGeom>
          <a:noFill/>
          <a:ln>
            <a:noFill/>
          </a:ln>
        </p:spPr>
      </p:pic>
      <p:pic>
        <p:nvPicPr>
          <p:cNvPr descr="影像" id="102" name="Google Shape;102;p16"/>
          <p:cNvPicPr preferRelativeResize="0"/>
          <p:nvPr/>
        </p:nvPicPr>
        <p:blipFill rotWithShape="1">
          <a:blip r:embed="rId4">
            <a:alphaModFix/>
          </a:blip>
          <a:srcRect b="0" l="0" r="0" t="0"/>
          <a:stretch/>
        </p:blipFill>
        <p:spPr>
          <a:xfrm>
            <a:off x="133305" y="106283"/>
            <a:ext cx="1787485" cy="236117"/>
          </a:xfrm>
          <a:prstGeom prst="rect">
            <a:avLst/>
          </a:prstGeom>
          <a:noFill/>
          <a:ln>
            <a:noFill/>
          </a:ln>
        </p:spPr>
      </p:pic>
      <p:pic>
        <p:nvPicPr>
          <p:cNvPr descr="影像" id="103" name="Google Shape;103;p16"/>
          <p:cNvPicPr preferRelativeResize="0"/>
          <p:nvPr/>
        </p:nvPicPr>
        <p:blipFill rotWithShape="1">
          <a:blip r:embed="rId5">
            <a:alphaModFix/>
          </a:blip>
          <a:srcRect b="0" l="0" r="0" t="0"/>
          <a:stretch/>
        </p:blipFill>
        <p:spPr>
          <a:xfrm>
            <a:off x="5892910" y="1022686"/>
            <a:ext cx="406181" cy="250153"/>
          </a:xfrm>
          <a:prstGeom prst="rect">
            <a:avLst/>
          </a:prstGeom>
          <a:noFill/>
          <a:ln>
            <a:noFill/>
          </a:ln>
        </p:spPr>
      </p:pic>
      <p:sp>
        <p:nvSpPr>
          <p:cNvPr id="104" name="Google Shape;104;p1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105" name="Shape 105"/>
        <p:cNvGrpSpPr/>
        <p:nvPr/>
      </p:nvGrpSpPr>
      <p:grpSpPr>
        <a:xfrm>
          <a:off x="0" y="0"/>
          <a:ext cx="0" cy="0"/>
          <a:chOff x="0" y="0"/>
          <a:chExt cx="0" cy="0"/>
        </a:xfrm>
      </p:grpSpPr>
      <p:sp>
        <p:nvSpPr>
          <p:cNvPr id="106" name="Google Shape;106;p17"/>
          <p:cNvSpPr/>
          <p:nvPr/>
        </p:nvSpPr>
        <p:spPr>
          <a:xfrm>
            <a:off x="4572000" y="-125"/>
            <a:ext cx="4572000" cy="5143500"/>
          </a:xfrm>
          <a:prstGeom prst="rect">
            <a:avLst/>
          </a:prstGeom>
          <a:solidFill>
            <a:srgbClr val="FEF9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108" name="Google Shape;108;p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109" name="Google Shape;109;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2000" u="none" cap="none" strike="noStrike">
                <a:solidFill>
                  <a:srgbClr val="262626"/>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10" name="Google Shape;11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
        <p:nvSpPr>
          <p:cNvPr id="111" name="Google Shape;111;p17"/>
          <p:cNvSpPr/>
          <p:nvPr/>
        </p:nvSpPr>
        <p:spPr>
          <a:xfrm>
            <a:off x="142240" y="2692400"/>
            <a:ext cx="4257000" cy="84000"/>
          </a:xfrm>
          <a:prstGeom prst="rect">
            <a:avLst/>
          </a:prstGeom>
          <a:solidFill>
            <a:srgbClr val="FFC000"/>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112" name="Shape 112"/>
        <p:cNvGrpSpPr/>
        <p:nvPr/>
      </p:nvGrpSpPr>
      <p:grpSpPr>
        <a:xfrm>
          <a:off x="0" y="0"/>
          <a:ext cx="0" cy="0"/>
          <a:chOff x="0" y="0"/>
          <a:chExt cx="0" cy="0"/>
        </a:xfrm>
      </p:grpSpPr>
      <p:sp>
        <p:nvSpPr>
          <p:cNvPr id="113" name="Google Shape;113;p18"/>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cxnSp>
        <p:nvCxnSpPr>
          <p:cNvPr id="114" name="Google Shape;114;p18"/>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id="115" name="Google Shape;115;p18"/>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None/>
              <a:defRPr i="0" sz="2400" u="none" cap="none" strike="noStrike">
                <a:solidFill>
                  <a:srgbClr val="1A1A1A"/>
                </a:solidFill>
              </a:defRPr>
            </a:lvl1pPr>
            <a:lvl2pPr lvl="1" marR="0" algn="l">
              <a:lnSpc>
                <a:spcPct val="100000"/>
              </a:lnSpc>
              <a:spcBef>
                <a:spcPts val="1000"/>
              </a:spcBef>
              <a:spcAft>
                <a:spcPts val="0"/>
              </a:spcAft>
              <a:buClr>
                <a:schemeClr val="dk1"/>
              </a:buClr>
              <a:buSzPts val="2800"/>
              <a:buNone/>
              <a:defRPr i="0" sz="2800" u="none" cap="none" strike="noStrike">
                <a:solidFill>
                  <a:schemeClr val="dk1"/>
                </a:solidFill>
              </a:defRPr>
            </a:lvl2pPr>
            <a:lvl3pPr lvl="2" marR="0" algn="l">
              <a:lnSpc>
                <a:spcPct val="100000"/>
              </a:lnSpc>
              <a:spcBef>
                <a:spcPts val="1000"/>
              </a:spcBef>
              <a:spcAft>
                <a:spcPts val="0"/>
              </a:spcAft>
              <a:buClr>
                <a:schemeClr val="dk1"/>
              </a:buClr>
              <a:buSzPts val="2800"/>
              <a:buNone/>
              <a:defRPr i="0" sz="2800" u="none" cap="none" strike="noStrike">
                <a:solidFill>
                  <a:schemeClr val="dk1"/>
                </a:solidFill>
              </a:defRPr>
            </a:lvl3pPr>
            <a:lvl4pPr lvl="3" marR="0" algn="l">
              <a:lnSpc>
                <a:spcPct val="100000"/>
              </a:lnSpc>
              <a:spcBef>
                <a:spcPts val="1000"/>
              </a:spcBef>
              <a:spcAft>
                <a:spcPts val="0"/>
              </a:spcAft>
              <a:buClr>
                <a:schemeClr val="dk1"/>
              </a:buClr>
              <a:buSzPts val="2800"/>
              <a:buNone/>
              <a:defRPr i="0" sz="2800" u="none" cap="none" strike="noStrike">
                <a:solidFill>
                  <a:schemeClr val="dk1"/>
                </a:solidFill>
              </a:defRPr>
            </a:lvl4pPr>
            <a:lvl5pPr lvl="4" marR="0" algn="l">
              <a:lnSpc>
                <a:spcPct val="100000"/>
              </a:lnSpc>
              <a:spcBef>
                <a:spcPts val="1000"/>
              </a:spcBef>
              <a:spcAft>
                <a:spcPts val="0"/>
              </a:spcAft>
              <a:buClr>
                <a:schemeClr val="dk1"/>
              </a:buClr>
              <a:buSzPts val="2800"/>
              <a:buNone/>
              <a:defRPr i="0" sz="2800" u="none" cap="none" strike="noStrike">
                <a:solidFill>
                  <a:schemeClr val="dk1"/>
                </a:solidFill>
              </a:defRPr>
            </a:lvl5pPr>
            <a:lvl6pPr lvl="5" marR="0" algn="l">
              <a:lnSpc>
                <a:spcPct val="100000"/>
              </a:lnSpc>
              <a:spcBef>
                <a:spcPts val="1000"/>
              </a:spcBef>
              <a:spcAft>
                <a:spcPts val="0"/>
              </a:spcAft>
              <a:buClr>
                <a:schemeClr val="dk1"/>
              </a:buClr>
              <a:buSzPts val="2800"/>
              <a:buNone/>
              <a:defRPr i="0" sz="2800" u="none" cap="none" strike="noStrike">
                <a:solidFill>
                  <a:schemeClr val="dk1"/>
                </a:solidFill>
              </a:defRPr>
            </a:lvl6pPr>
            <a:lvl7pPr lvl="6" marR="0" algn="l">
              <a:lnSpc>
                <a:spcPct val="100000"/>
              </a:lnSpc>
              <a:spcBef>
                <a:spcPts val="1000"/>
              </a:spcBef>
              <a:spcAft>
                <a:spcPts val="0"/>
              </a:spcAft>
              <a:buClr>
                <a:schemeClr val="dk1"/>
              </a:buClr>
              <a:buSzPts val="2800"/>
              <a:buNone/>
              <a:defRPr i="0" sz="2800" u="none" cap="none" strike="noStrike">
                <a:solidFill>
                  <a:schemeClr val="dk1"/>
                </a:solidFill>
              </a:defRPr>
            </a:lvl7pPr>
            <a:lvl8pPr lvl="7" marR="0" algn="l">
              <a:lnSpc>
                <a:spcPct val="100000"/>
              </a:lnSpc>
              <a:spcBef>
                <a:spcPts val="1000"/>
              </a:spcBef>
              <a:spcAft>
                <a:spcPts val="0"/>
              </a:spcAft>
              <a:buClr>
                <a:schemeClr val="dk1"/>
              </a:buClr>
              <a:buSzPts val="2800"/>
              <a:buNone/>
              <a:defRPr i="0" sz="2800" u="none" cap="none" strike="noStrike">
                <a:solidFill>
                  <a:schemeClr val="dk1"/>
                </a:solidFill>
              </a:defRPr>
            </a:lvl8pPr>
            <a:lvl9pPr lvl="8" marR="0" algn="l">
              <a:lnSpc>
                <a:spcPct val="100000"/>
              </a:lnSpc>
              <a:spcBef>
                <a:spcPts val="1000"/>
              </a:spcBef>
              <a:spcAft>
                <a:spcPts val="0"/>
              </a:spcAft>
              <a:buClr>
                <a:schemeClr val="dk1"/>
              </a:buClr>
              <a:buSzPts val="2800"/>
              <a:buNone/>
              <a:defRPr i="0" sz="2800" u="none" cap="none" strike="noStrike">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p:cSld name="大標題 - 上方_1">
    <p:spTree>
      <p:nvGrpSpPr>
        <p:cNvPr id="116" name="Shape 116"/>
        <p:cNvGrpSpPr/>
        <p:nvPr/>
      </p:nvGrpSpPr>
      <p:grpSpPr>
        <a:xfrm>
          <a:off x="0" y="0"/>
          <a:ext cx="0" cy="0"/>
          <a:chOff x="0" y="0"/>
          <a:chExt cx="0" cy="0"/>
        </a:xfrm>
      </p:grpSpPr>
      <p:sp>
        <p:nvSpPr>
          <p:cNvPr id="117" name="Google Shape;117;p19"/>
          <p:cNvSpPr txBox="1"/>
          <p:nvPr>
            <p:ph idx="12" type="sldNum"/>
          </p:nvPr>
        </p:nvSpPr>
        <p:spPr>
          <a:xfrm>
            <a:off x="4319600" y="4902400"/>
            <a:ext cx="564900" cy="2412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cxnSp>
        <p:nvCxnSpPr>
          <p:cNvPr id="118" name="Google Shape;118;p19"/>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id="119" name="Google Shape;119;p1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None/>
              <a:defRPr i="0" sz="2400" u="none" cap="none" strike="noStrike">
                <a:solidFill>
                  <a:srgbClr val="1A1A1A"/>
                </a:solidFill>
              </a:defRPr>
            </a:lvl1pPr>
            <a:lvl2pPr lvl="1" marR="0" algn="l">
              <a:lnSpc>
                <a:spcPct val="100000"/>
              </a:lnSpc>
              <a:spcBef>
                <a:spcPts val="1000"/>
              </a:spcBef>
              <a:spcAft>
                <a:spcPts val="0"/>
              </a:spcAft>
              <a:buClr>
                <a:schemeClr val="dk1"/>
              </a:buClr>
              <a:buSzPts val="2800"/>
              <a:buNone/>
              <a:defRPr i="0" sz="2800" u="none" cap="none" strike="noStrike">
                <a:solidFill>
                  <a:schemeClr val="dk1"/>
                </a:solidFill>
              </a:defRPr>
            </a:lvl2pPr>
            <a:lvl3pPr lvl="2" marR="0" algn="l">
              <a:lnSpc>
                <a:spcPct val="100000"/>
              </a:lnSpc>
              <a:spcBef>
                <a:spcPts val="1000"/>
              </a:spcBef>
              <a:spcAft>
                <a:spcPts val="0"/>
              </a:spcAft>
              <a:buClr>
                <a:schemeClr val="dk1"/>
              </a:buClr>
              <a:buSzPts val="2800"/>
              <a:buNone/>
              <a:defRPr i="0" sz="2800" u="none" cap="none" strike="noStrike">
                <a:solidFill>
                  <a:schemeClr val="dk1"/>
                </a:solidFill>
              </a:defRPr>
            </a:lvl3pPr>
            <a:lvl4pPr lvl="3" marR="0" algn="l">
              <a:lnSpc>
                <a:spcPct val="100000"/>
              </a:lnSpc>
              <a:spcBef>
                <a:spcPts val="1000"/>
              </a:spcBef>
              <a:spcAft>
                <a:spcPts val="0"/>
              </a:spcAft>
              <a:buClr>
                <a:schemeClr val="dk1"/>
              </a:buClr>
              <a:buSzPts val="2800"/>
              <a:buNone/>
              <a:defRPr i="0" sz="2800" u="none" cap="none" strike="noStrike">
                <a:solidFill>
                  <a:schemeClr val="dk1"/>
                </a:solidFill>
              </a:defRPr>
            </a:lvl4pPr>
            <a:lvl5pPr lvl="4" marR="0" algn="l">
              <a:lnSpc>
                <a:spcPct val="100000"/>
              </a:lnSpc>
              <a:spcBef>
                <a:spcPts val="1000"/>
              </a:spcBef>
              <a:spcAft>
                <a:spcPts val="0"/>
              </a:spcAft>
              <a:buClr>
                <a:schemeClr val="dk1"/>
              </a:buClr>
              <a:buSzPts val="2800"/>
              <a:buNone/>
              <a:defRPr i="0" sz="2800" u="none" cap="none" strike="noStrike">
                <a:solidFill>
                  <a:schemeClr val="dk1"/>
                </a:solidFill>
              </a:defRPr>
            </a:lvl5pPr>
            <a:lvl6pPr lvl="5" marR="0" algn="l">
              <a:lnSpc>
                <a:spcPct val="100000"/>
              </a:lnSpc>
              <a:spcBef>
                <a:spcPts val="1000"/>
              </a:spcBef>
              <a:spcAft>
                <a:spcPts val="0"/>
              </a:spcAft>
              <a:buClr>
                <a:schemeClr val="dk1"/>
              </a:buClr>
              <a:buSzPts val="2800"/>
              <a:buNone/>
              <a:defRPr i="0" sz="2800" u="none" cap="none" strike="noStrike">
                <a:solidFill>
                  <a:schemeClr val="dk1"/>
                </a:solidFill>
              </a:defRPr>
            </a:lvl6pPr>
            <a:lvl7pPr lvl="6" marR="0" algn="l">
              <a:lnSpc>
                <a:spcPct val="100000"/>
              </a:lnSpc>
              <a:spcBef>
                <a:spcPts val="1000"/>
              </a:spcBef>
              <a:spcAft>
                <a:spcPts val="0"/>
              </a:spcAft>
              <a:buClr>
                <a:schemeClr val="dk1"/>
              </a:buClr>
              <a:buSzPts val="2800"/>
              <a:buNone/>
              <a:defRPr i="0" sz="2800" u="none" cap="none" strike="noStrike">
                <a:solidFill>
                  <a:schemeClr val="dk1"/>
                </a:solidFill>
              </a:defRPr>
            </a:lvl7pPr>
            <a:lvl8pPr lvl="7" marR="0" algn="l">
              <a:lnSpc>
                <a:spcPct val="100000"/>
              </a:lnSpc>
              <a:spcBef>
                <a:spcPts val="1000"/>
              </a:spcBef>
              <a:spcAft>
                <a:spcPts val="0"/>
              </a:spcAft>
              <a:buClr>
                <a:schemeClr val="dk1"/>
              </a:buClr>
              <a:buSzPts val="2800"/>
              <a:buNone/>
              <a:defRPr i="0" sz="2800" u="none" cap="none" strike="noStrike">
                <a:solidFill>
                  <a:schemeClr val="dk1"/>
                </a:solidFill>
              </a:defRPr>
            </a:lvl8pPr>
            <a:lvl9pPr lvl="8" marR="0" algn="l">
              <a:lnSpc>
                <a:spcPct val="100000"/>
              </a:lnSpc>
              <a:spcBef>
                <a:spcPts val="1000"/>
              </a:spcBef>
              <a:spcAft>
                <a:spcPts val="0"/>
              </a:spcAft>
              <a:buClr>
                <a:schemeClr val="dk1"/>
              </a:buClr>
              <a:buSzPts val="2800"/>
              <a:buNone/>
              <a:defRPr i="0" sz="2800" u="none" cap="none" strike="noStrike">
                <a:solidFill>
                  <a:schemeClr val="dk1"/>
                </a:solidFill>
              </a:defRPr>
            </a:lvl9pPr>
          </a:lstStyle>
          <a:p/>
        </p:txBody>
      </p:sp>
      <p:sp>
        <p:nvSpPr>
          <p:cNvPr id="120" name="Google Shape;120;p19"/>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SzPts val="1800"/>
              <a:buChar char="●"/>
              <a:defRPr i="0" sz="1800" u="none" cap="none" strike="noStrike"/>
            </a:lvl1pPr>
            <a:lvl2pPr indent="-317500" lvl="1" marL="914400" marR="0" algn="l">
              <a:lnSpc>
                <a:spcPct val="115000"/>
              </a:lnSpc>
              <a:spcBef>
                <a:spcPts val="1600"/>
              </a:spcBef>
              <a:spcAft>
                <a:spcPts val="0"/>
              </a:spcAft>
              <a:buSzPts val="1400"/>
              <a:buChar char="○"/>
              <a:defRPr i="0" sz="1400" u="none" cap="none" strike="noStrike"/>
            </a:lvl2pPr>
            <a:lvl3pPr indent="-317500" lvl="2" marL="1371600" marR="0" algn="l">
              <a:lnSpc>
                <a:spcPct val="115000"/>
              </a:lnSpc>
              <a:spcBef>
                <a:spcPts val="1600"/>
              </a:spcBef>
              <a:spcAft>
                <a:spcPts val="0"/>
              </a:spcAft>
              <a:buSzPts val="1400"/>
              <a:buChar char="■"/>
              <a:defRPr i="0" sz="1400" u="none" cap="none" strike="noStrike"/>
            </a:lvl3pPr>
            <a:lvl4pPr indent="-317500" lvl="3" marL="1828800" marR="0" algn="l">
              <a:lnSpc>
                <a:spcPct val="115000"/>
              </a:lnSpc>
              <a:spcBef>
                <a:spcPts val="1600"/>
              </a:spcBef>
              <a:spcAft>
                <a:spcPts val="0"/>
              </a:spcAft>
              <a:buSzPts val="1400"/>
              <a:buChar char="●"/>
              <a:defRPr i="0" sz="1400" u="none" cap="none" strike="noStrike"/>
            </a:lvl4pPr>
            <a:lvl5pPr indent="-317500" lvl="4" marL="2286000" marR="0" algn="l">
              <a:lnSpc>
                <a:spcPct val="115000"/>
              </a:lnSpc>
              <a:spcBef>
                <a:spcPts val="1600"/>
              </a:spcBef>
              <a:spcAft>
                <a:spcPts val="0"/>
              </a:spcAft>
              <a:buSzPts val="1400"/>
              <a:buChar char="○"/>
              <a:defRPr i="0" sz="1400" u="none" cap="none" strike="noStrike"/>
            </a:lvl5pPr>
            <a:lvl6pPr indent="-317500" lvl="5" marL="2743200" marR="0" algn="l">
              <a:lnSpc>
                <a:spcPct val="115000"/>
              </a:lnSpc>
              <a:spcBef>
                <a:spcPts val="1600"/>
              </a:spcBef>
              <a:spcAft>
                <a:spcPts val="0"/>
              </a:spcAft>
              <a:buSzPts val="1400"/>
              <a:buChar char="■"/>
              <a:defRPr i="0" sz="1400" u="none" cap="none" strike="noStrike"/>
            </a:lvl6pPr>
            <a:lvl7pPr indent="-317500" lvl="6" marL="3200400" marR="0" algn="l">
              <a:lnSpc>
                <a:spcPct val="115000"/>
              </a:lnSpc>
              <a:spcBef>
                <a:spcPts val="1600"/>
              </a:spcBef>
              <a:spcAft>
                <a:spcPts val="0"/>
              </a:spcAft>
              <a:buSzPts val="1400"/>
              <a:buChar char="●"/>
              <a:defRPr i="0" sz="1400" u="none" cap="none" strike="noStrike"/>
            </a:lvl7pPr>
            <a:lvl8pPr indent="-317500" lvl="7" marL="3657600" marR="0" algn="l">
              <a:lnSpc>
                <a:spcPct val="115000"/>
              </a:lnSpc>
              <a:spcBef>
                <a:spcPts val="1600"/>
              </a:spcBef>
              <a:spcAft>
                <a:spcPts val="0"/>
              </a:spcAft>
              <a:buSzPts val="1400"/>
              <a:buChar char="○"/>
              <a:defRPr i="0" sz="1400" u="none" cap="none" strike="noStrike"/>
            </a:lvl8pPr>
            <a:lvl9pPr indent="-317500" lvl="8" marL="4114800" marR="0" algn="l">
              <a:lnSpc>
                <a:spcPct val="115000"/>
              </a:lnSpc>
              <a:spcBef>
                <a:spcPts val="1600"/>
              </a:spcBef>
              <a:spcAft>
                <a:spcPts val="1600"/>
              </a:spcAft>
              <a:buSzPts val="1400"/>
              <a:buChar char="■"/>
              <a:defRPr i="0" sz="14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121" name="Shape 121"/>
        <p:cNvGrpSpPr/>
        <p:nvPr/>
      </p:nvGrpSpPr>
      <p:grpSpPr>
        <a:xfrm>
          <a:off x="0" y="0"/>
          <a:ext cx="0" cy="0"/>
          <a:chOff x="0" y="0"/>
          <a:chExt cx="0" cy="0"/>
        </a:xfrm>
      </p:grpSpPr>
      <p:sp>
        <p:nvSpPr>
          <p:cNvPr id="122" name="Google Shape;122;p20"/>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None/>
              <a:defRPr i="0" sz="4200" u="none" cap="none" strike="noStrike">
                <a:solidFill>
                  <a:srgbClr val="56BADC"/>
                </a:solidFil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123" name="Google Shape;123;p20"/>
          <p:cNvGrpSpPr/>
          <p:nvPr/>
        </p:nvGrpSpPr>
        <p:grpSpPr>
          <a:xfrm>
            <a:off x="1075372" y="2889512"/>
            <a:ext cx="6521640" cy="17325"/>
            <a:chOff x="0" y="0"/>
            <a:chExt cx="17391040" cy="46200"/>
          </a:xfrm>
        </p:grpSpPr>
        <p:sp>
          <p:nvSpPr>
            <p:cNvPr id="124" name="Google Shape;124;p20"/>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25" name="Google Shape;125;p20"/>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26" name="Google Shape;126;p20"/>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127" name="Google Shape;127;p20"/>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None/>
              <a:defRPr i="0" sz="2500" u="none" cap="none" strike="noStrike">
                <a:solidFill>
                  <a:srgbClr val="A6AAA9"/>
                </a:solidFil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128" name="Google Shape;128;p20"/>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129" name="Google Shape;129;p20"/>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130" name="Shape 130"/>
        <p:cNvGrpSpPr/>
        <p:nvPr/>
      </p:nvGrpSpPr>
      <p:grpSpPr>
        <a:xfrm>
          <a:off x="0" y="0"/>
          <a:ext cx="0" cy="0"/>
          <a:chOff x="0" y="0"/>
          <a:chExt cx="0" cy="0"/>
        </a:xfrm>
      </p:grpSpPr>
      <p:sp>
        <p:nvSpPr>
          <p:cNvPr id="131" name="Google Shape;131;p21"/>
          <p:cNvSpPr/>
          <p:nvPr>
            <p:ph idx="2" type="pic"/>
          </p:nvPr>
        </p:nvSpPr>
        <p:spPr>
          <a:xfrm>
            <a:off x="4685854" y="1366242"/>
            <a:ext cx="2812800" cy="3315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32" name="Google Shape;132;p21"/>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33" name="Google Shape;133;p21"/>
          <p:cNvSpPr txBox="1"/>
          <p:nvPr>
            <p:ph idx="1" type="body"/>
          </p:nvPr>
        </p:nvSpPr>
        <p:spPr>
          <a:xfrm>
            <a:off x="1645295" y="1366242"/>
            <a:ext cx="2812800" cy="3315000"/>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34" name="Google Shape;134;p21"/>
          <p:cNvSpPr txBox="1"/>
          <p:nvPr>
            <p:ph idx="12" type="sldNum"/>
          </p:nvPr>
        </p:nvSpPr>
        <p:spPr>
          <a:xfrm>
            <a:off x="4482789" y="4902398"/>
            <a:ext cx="174900" cy="1773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19" name="Shape 19"/>
        <p:cNvGrpSpPr/>
        <p:nvPr/>
      </p:nvGrpSpPr>
      <p:grpSpPr>
        <a:xfrm>
          <a:off x="0" y="0"/>
          <a:ext cx="0" cy="0"/>
          <a:chOff x="0" y="0"/>
          <a:chExt cx="0" cy="0"/>
        </a:xfrm>
      </p:grpSpPr>
      <p:sp>
        <p:nvSpPr>
          <p:cNvPr id="20" name="Google Shape;20;p3"/>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21" name="Google Shape;21;p3"/>
          <p:cNvGrpSpPr/>
          <p:nvPr/>
        </p:nvGrpSpPr>
        <p:grpSpPr>
          <a:xfrm>
            <a:off x="1075372" y="2889512"/>
            <a:ext cx="6521640" cy="17325"/>
            <a:chOff x="0" y="0"/>
            <a:chExt cx="17391040" cy="46200"/>
          </a:xfrm>
        </p:grpSpPr>
        <p:sp>
          <p:nvSpPr>
            <p:cNvPr id="22" name="Google Shape;22;p3"/>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3" name="Google Shape;23;p3"/>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4" name="Google Shape;24;p3"/>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25" name="Google Shape;25;p3"/>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26" name="Google Shape;26;p3"/>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27" name="Google Shape;27;p3"/>
          <p:cNvSpPr txBox="1"/>
          <p:nvPr>
            <p:ph idx="12" type="sldNum"/>
          </p:nvPr>
        </p:nvSpPr>
        <p:spPr>
          <a:xfrm>
            <a:off x="4482789" y="49785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p:cSld name="TITLE_AND_BODY 2">
    <p:spTree>
      <p:nvGrpSpPr>
        <p:cNvPr id="135" name="Shape 135"/>
        <p:cNvGrpSpPr/>
        <p:nvPr/>
      </p:nvGrpSpPr>
      <p:grpSpPr>
        <a:xfrm>
          <a:off x="0" y="0"/>
          <a:ext cx="0" cy="0"/>
          <a:chOff x="0" y="0"/>
          <a:chExt cx="0" cy="0"/>
        </a:xfrm>
      </p:grpSpPr>
      <p:sp>
        <p:nvSpPr>
          <p:cNvPr id="136" name="Google Shape;136;p22"/>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137" name="Google Shape;137;p22"/>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138" name="Google Shape;138;p22"/>
          <p:cNvPicPr preferRelativeResize="0"/>
          <p:nvPr/>
        </p:nvPicPr>
        <p:blipFill rotWithShape="1">
          <a:blip r:embed="rId2">
            <a:alphaModFix amt="2990"/>
          </a:blip>
          <a:srcRect b="0" l="0" r="0" t="0"/>
          <a:stretch/>
        </p:blipFill>
        <p:spPr>
          <a:xfrm>
            <a:off x="2583634" y="852711"/>
            <a:ext cx="3976664" cy="3438073"/>
          </a:xfrm>
          <a:prstGeom prst="rect">
            <a:avLst/>
          </a:prstGeom>
          <a:noFill/>
          <a:ln>
            <a:noFill/>
          </a:ln>
        </p:spPr>
      </p:pic>
      <p:sp>
        <p:nvSpPr>
          <p:cNvPr id="139" name="Google Shape;139;p2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140" name="Shape 140"/>
        <p:cNvGrpSpPr/>
        <p:nvPr/>
      </p:nvGrpSpPr>
      <p:grpSpPr>
        <a:xfrm>
          <a:off x="0" y="0"/>
          <a:ext cx="0" cy="0"/>
          <a:chOff x="0" y="0"/>
          <a:chExt cx="0" cy="0"/>
        </a:xfrm>
      </p:grpSpPr>
      <p:sp>
        <p:nvSpPr>
          <p:cNvPr id="141" name="Google Shape;141;p23"/>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Char char="•"/>
              <a:defRPr i="0" sz="1700" u="none" cap="none" strike="noStrike">
                <a:solidFill>
                  <a:srgbClr val="000000"/>
                </a:solidFill>
              </a:defRPr>
            </a:lvl1pPr>
            <a:lvl2pPr indent="-381000" lvl="1" marL="914400" marR="0" algn="l">
              <a:lnSpc>
                <a:spcPct val="100000"/>
              </a:lnSpc>
              <a:spcBef>
                <a:spcPts val="2200"/>
              </a:spcBef>
              <a:spcAft>
                <a:spcPts val="0"/>
              </a:spcAft>
              <a:buClr>
                <a:srgbClr val="000000"/>
              </a:buClr>
              <a:buSzPts val="2400"/>
              <a:buChar char="•"/>
              <a:defRPr i="0" sz="1700" u="none" cap="none" strike="noStrike">
                <a:solidFill>
                  <a:srgbClr val="000000"/>
                </a:solidFill>
              </a:defRPr>
            </a:lvl2pPr>
            <a:lvl3pPr indent="-381000" lvl="2" marL="1371600" marR="0" algn="l">
              <a:lnSpc>
                <a:spcPct val="100000"/>
              </a:lnSpc>
              <a:spcBef>
                <a:spcPts val="2200"/>
              </a:spcBef>
              <a:spcAft>
                <a:spcPts val="0"/>
              </a:spcAft>
              <a:buClr>
                <a:srgbClr val="000000"/>
              </a:buClr>
              <a:buSzPts val="2400"/>
              <a:buChar char="•"/>
              <a:defRPr i="0" sz="1700" u="none" cap="none" strike="noStrike">
                <a:solidFill>
                  <a:srgbClr val="000000"/>
                </a:solidFill>
              </a:defRPr>
            </a:lvl3pPr>
            <a:lvl4pPr indent="-381000" lvl="3" marL="1828800" marR="0" algn="l">
              <a:lnSpc>
                <a:spcPct val="100000"/>
              </a:lnSpc>
              <a:spcBef>
                <a:spcPts val="2200"/>
              </a:spcBef>
              <a:spcAft>
                <a:spcPts val="0"/>
              </a:spcAft>
              <a:buClr>
                <a:srgbClr val="000000"/>
              </a:buClr>
              <a:buSzPts val="2400"/>
              <a:buChar char="•"/>
              <a:defRPr i="0" sz="1700" u="none" cap="none" strike="noStrike">
                <a:solidFill>
                  <a:srgbClr val="000000"/>
                </a:solidFill>
              </a:defRPr>
            </a:lvl4pPr>
            <a:lvl5pPr indent="-381000" lvl="4" marL="2286000" marR="0" algn="l">
              <a:lnSpc>
                <a:spcPct val="100000"/>
              </a:lnSpc>
              <a:spcBef>
                <a:spcPts val="2200"/>
              </a:spcBef>
              <a:spcAft>
                <a:spcPts val="0"/>
              </a:spcAft>
              <a:buClr>
                <a:srgbClr val="000000"/>
              </a:buClr>
              <a:buSzPts val="2400"/>
              <a:buChar char="•"/>
              <a:defRPr i="0" sz="1700" u="none" cap="none" strike="noStrike">
                <a:solidFill>
                  <a:srgbClr val="000000"/>
                </a:solidFill>
              </a:defRPr>
            </a:lvl5pPr>
            <a:lvl6pPr indent="-381000" lvl="5" marL="2743200" marR="0" algn="l">
              <a:lnSpc>
                <a:spcPct val="100000"/>
              </a:lnSpc>
              <a:spcBef>
                <a:spcPts val="2200"/>
              </a:spcBef>
              <a:spcAft>
                <a:spcPts val="0"/>
              </a:spcAft>
              <a:buClr>
                <a:srgbClr val="000000"/>
              </a:buClr>
              <a:buSzPts val="2400"/>
              <a:buChar char="•"/>
              <a:defRPr i="0" sz="1700" u="none" cap="none" strike="noStrike">
                <a:solidFill>
                  <a:srgbClr val="000000"/>
                </a:solidFill>
              </a:defRPr>
            </a:lvl6pPr>
            <a:lvl7pPr indent="-381000" lvl="6" marL="3200400" marR="0" algn="l">
              <a:lnSpc>
                <a:spcPct val="100000"/>
              </a:lnSpc>
              <a:spcBef>
                <a:spcPts val="2200"/>
              </a:spcBef>
              <a:spcAft>
                <a:spcPts val="0"/>
              </a:spcAft>
              <a:buClr>
                <a:srgbClr val="000000"/>
              </a:buClr>
              <a:buSzPts val="2400"/>
              <a:buChar char="•"/>
              <a:defRPr i="0" sz="1700" u="none" cap="none" strike="noStrike">
                <a:solidFill>
                  <a:srgbClr val="000000"/>
                </a:solidFill>
              </a:defRPr>
            </a:lvl7pPr>
            <a:lvl8pPr indent="-381000" lvl="7" marL="3657600" marR="0" algn="l">
              <a:lnSpc>
                <a:spcPct val="100000"/>
              </a:lnSpc>
              <a:spcBef>
                <a:spcPts val="2200"/>
              </a:spcBef>
              <a:spcAft>
                <a:spcPts val="0"/>
              </a:spcAft>
              <a:buClr>
                <a:srgbClr val="000000"/>
              </a:buClr>
              <a:buSzPts val="2400"/>
              <a:buChar char="•"/>
              <a:defRPr i="0" sz="1700" u="none" cap="none" strike="noStrike">
                <a:solidFill>
                  <a:srgbClr val="000000"/>
                </a:solidFill>
              </a:defRPr>
            </a:lvl8pPr>
            <a:lvl9pPr indent="-381000" lvl="8" marL="4114800" marR="0" algn="l">
              <a:lnSpc>
                <a:spcPct val="100000"/>
              </a:lnSpc>
              <a:spcBef>
                <a:spcPts val="2200"/>
              </a:spcBef>
              <a:spcAft>
                <a:spcPts val="0"/>
              </a:spcAft>
              <a:buClr>
                <a:srgbClr val="000000"/>
              </a:buClr>
              <a:buSzPts val="2400"/>
              <a:buChar char="•"/>
              <a:defRPr i="0" sz="1700" u="none" cap="none" strike="noStrike">
                <a:solidFill>
                  <a:srgbClr val="000000"/>
                </a:solidFill>
              </a:defRPr>
            </a:lvl9pPr>
          </a:lstStyle>
          <a:p/>
        </p:txBody>
      </p:sp>
      <p:pic>
        <p:nvPicPr>
          <p:cNvPr descr="影像" id="142" name="Google Shape;142;p23"/>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143" name="Google Shape;143;p23"/>
          <p:cNvSpPr txBox="1"/>
          <p:nvPr>
            <p:ph idx="12" type="sldNum"/>
          </p:nvPr>
        </p:nvSpPr>
        <p:spPr>
          <a:xfrm>
            <a:off x="4307825" y="4902400"/>
            <a:ext cx="506100" cy="2412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背景有誤" type="tx">
  <p:cSld name="TITLE_AND_BODY">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24"/>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SzPts val="1800"/>
              <a:buChar char="●"/>
              <a:defRPr i="0" sz="1800" u="none" cap="none" strike="noStrike"/>
            </a:lvl1pPr>
            <a:lvl2pPr indent="-317500" lvl="1" marL="914400" marR="0" algn="l">
              <a:lnSpc>
                <a:spcPct val="115000"/>
              </a:lnSpc>
              <a:spcBef>
                <a:spcPts val="1600"/>
              </a:spcBef>
              <a:spcAft>
                <a:spcPts val="0"/>
              </a:spcAft>
              <a:buSzPts val="1400"/>
              <a:buChar char="○"/>
              <a:defRPr i="0" sz="1400" u="none" cap="none" strike="noStrike"/>
            </a:lvl2pPr>
            <a:lvl3pPr indent="-317500" lvl="2" marL="1371600" marR="0" algn="l">
              <a:lnSpc>
                <a:spcPct val="115000"/>
              </a:lnSpc>
              <a:spcBef>
                <a:spcPts val="1600"/>
              </a:spcBef>
              <a:spcAft>
                <a:spcPts val="0"/>
              </a:spcAft>
              <a:buSzPts val="1400"/>
              <a:buChar char="■"/>
              <a:defRPr i="0" sz="1400" u="none" cap="none" strike="noStrike"/>
            </a:lvl3pPr>
            <a:lvl4pPr indent="-317500" lvl="3" marL="1828800" marR="0" algn="l">
              <a:lnSpc>
                <a:spcPct val="115000"/>
              </a:lnSpc>
              <a:spcBef>
                <a:spcPts val="1600"/>
              </a:spcBef>
              <a:spcAft>
                <a:spcPts val="0"/>
              </a:spcAft>
              <a:buSzPts val="1400"/>
              <a:buChar char="●"/>
              <a:defRPr i="0" sz="1400" u="none" cap="none" strike="noStrike"/>
            </a:lvl4pPr>
            <a:lvl5pPr indent="-317500" lvl="4" marL="2286000" marR="0" algn="l">
              <a:lnSpc>
                <a:spcPct val="115000"/>
              </a:lnSpc>
              <a:spcBef>
                <a:spcPts val="1600"/>
              </a:spcBef>
              <a:spcAft>
                <a:spcPts val="0"/>
              </a:spcAft>
              <a:buSzPts val="1400"/>
              <a:buChar char="○"/>
              <a:defRPr i="0" sz="1400" u="none" cap="none" strike="noStrike"/>
            </a:lvl5pPr>
            <a:lvl6pPr indent="-317500" lvl="5" marL="2743200" marR="0" algn="l">
              <a:lnSpc>
                <a:spcPct val="115000"/>
              </a:lnSpc>
              <a:spcBef>
                <a:spcPts val="1600"/>
              </a:spcBef>
              <a:spcAft>
                <a:spcPts val="0"/>
              </a:spcAft>
              <a:buSzPts val="1400"/>
              <a:buChar char="■"/>
              <a:defRPr i="0" sz="1400" u="none" cap="none" strike="noStrike"/>
            </a:lvl6pPr>
            <a:lvl7pPr indent="-317500" lvl="6" marL="3200400" marR="0" algn="l">
              <a:lnSpc>
                <a:spcPct val="115000"/>
              </a:lnSpc>
              <a:spcBef>
                <a:spcPts val="1600"/>
              </a:spcBef>
              <a:spcAft>
                <a:spcPts val="0"/>
              </a:spcAft>
              <a:buSzPts val="1400"/>
              <a:buChar char="●"/>
              <a:defRPr i="0" sz="1400" u="none" cap="none" strike="noStrike"/>
            </a:lvl7pPr>
            <a:lvl8pPr indent="-317500" lvl="7" marL="3657600" marR="0" algn="l">
              <a:lnSpc>
                <a:spcPct val="115000"/>
              </a:lnSpc>
              <a:spcBef>
                <a:spcPts val="1600"/>
              </a:spcBef>
              <a:spcAft>
                <a:spcPts val="0"/>
              </a:spcAft>
              <a:buSzPts val="1400"/>
              <a:buChar char="○"/>
              <a:defRPr i="0" sz="1400" u="none" cap="none" strike="noStrike"/>
            </a:lvl8pPr>
            <a:lvl9pPr indent="-317500" lvl="8" marL="4114800" marR="0" algn="l">
              <a:lnSpc>
                <a:spcPct val="115000"/>
              </a:lnSpc>
              <a:spcBef>
                <a:spcPts val="1600"/>
              </a:spcBef>
              <a:spcAft>
                <a:spcPts val="1600"/>
              </a:spcAft>
              <a:buSzPts val="1400"/>
              <a:buChar char="■"/>
              <a:defRPr i="0" sz="1400" u="none" cap="none" strike="noStrike"/>
            </a:lvl9pPr>
          </a:lstStyle>
          <a:p/>
        </p:txBody>
      </p:sp>
      <p:sp>
        <p:nvSpPr>
          <p:cNvPr id="146" name="Google Shape;146;p2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None/>
              <a:defRPr i="0" sz="2400" u="none" cap="none" strike="noStrike">
                <a:solidFill>
                  <a:srgbClr val="1A1A1A"/>
                </a:solidFill>
              </a:defRPr>
            </a:lvl1pPr>
            <a:lvl2pPr lvl="1" marR="0" algn="l">
              <a:lnSpc>
                <a:spcPct val="100000"/>
              </a:lnSpc>
              <a:spcBef>
                <a:spcPts val="1000"/>
              </a:spcBef>
              <a:spcAft>
                <a:spcPts val="0"/>
              </a:spcAft>
              <a:buClr>
                <a:schemeClr val="dk1"/>
              </a:buClr>
              <a:buSzPts val="2800"/>
              <a:buNone/>
              <a:defRPr i="0" sz="2800" u="none" cap="none" strike="noStrike">
                <a:solidFill>
                  <a:schemeClr val="dk1"/>
                </a:solidFill>
              </a:defRPr>
            </a:lvl2pPr>
            <a:lvl3pPr lvl="2" marR="0" algn="l">
              <a:lnSpc>
                <a:spcPct val="100000"/>
              </a:lnSpc>
              <a:spcBef>
                <a:spcPts val="1000"/>
              </a:spcBef>
              <a:spcAft>
                <a:spcPts val="0"/>
              </a:spcAft>
              <a:buClr>
                <a:schemeClr val="dk1"/>
              </a:buClr>
              <a:buSzPts val="2800"/>
              <a:buNone/>
              <a:defRPr i="0" sz="2800" u="none" cap="none" strike="noStrike">
                <a:solidFill>
                  <a:schemeClr val="dk1"/>
                </a:solidFill>
              </a:defRPr>
            </a:lvl3pPr>
            <a:lvl4pPr lvl="3" marR="0" algn="l">
              <a:lnSpc>
                <a:spcPct val="100000"/>
              </a:lnSpc>
              <a:spcBef>
                <a:spcPts val="1000"/>
              </a:spcBef>
              <a:spcAft>
                <a:spcPts val="0"/>
              </a:spcAft>
              <a:buClr>
                <a:schemeClr val="dk1"/>
              </a:buClr>
              <a:buSzPts val="2800"/>
              <a:buNone/>
              <a:defRPr i="0" sz="2800" u="none" cap="none" strike="noStrike">
                <a:solidFill>
                  <a:schemeClr val="dk1"/>
                </a:solidFill>
              </a:defRPr>
            </a:lvl4pPr>
            <a:lvl5pPr lvl="4" marR="0" algn="l">
              <a:lnSpc>
                <a:spcPct val="100000"/>
              </a:lnSpc>
              <a:spcBef>
                <a:spcPts val="1000"/>
              </a:spcBef>
              <a:spcAft>
                <a:spcPts val="0"/>
              </a:spcAft>
              <a:buClr>
                <a:schemeClr val="dk1"/>
              </a:buClr>
              <a:buSzPts val="2800"/>
              <a:buNone/>
              <a:defRPr i="0" sz="2800" u="none" cap="none" strike="noStrike">
                <a:solidFill>
                  <a:schemeClr val="dk1"/>
                </a:solidFill>
              </a:defRPr>
            </a:lvl5pPr>
            <a:lvl6pPr lvl="5" marR="0" algn="l">
              <a:lnSpc>
                <a:spcPct val="100000"/>
              </a:lnSpc>
              <a:spcBef>
                <a:spcPts val="1000"/>
              </a:spcBef>
              <a:spcAft>
                <a:spcPts val="0"/>
              </a:spcAft>
              <a:buClr>
                <a:schemeClr val="dk1"/>
              </a:buClr>
              <a:buSzPts val="2800"/>
              <a:buNone/>
              <a:defRPr i="0" sz="2800" u="none" cap="none" strike="noStrike">
                <a:solidFill>
                  <a:schemeClr val="dk1"/>
                </a:solidFill>
              </a:defRPr>
            </a:lvl6pPr>
            <a:lvl7pPr lvl="6" marR="0" algn="l">
              <a:lnSpc>
                <a:spcPct val="100000"/>
              </a:lnSpc>
              <a:spcBef>
                <a:spcPts val="1000"/>
              </a:spcBef>
              <a:spcAft>
                <a:spcPts val="0"/>
              </a:spcAft>
              <a:buClr>
                <a:schemeClr val="dk1"/>
              </a:buClr>
              <a:buSzPts val="2800"/>
              <a:buNone/>
              <a:defRPr i="0" sz="2800" u="none" cap="none" strike="noStrike">
                <a:solidFill>
                  <a:schemeClr val="dk1"/>
                </a:solidFill>
              </a:defRPr>
            </a:lvl7pPr>
            <a:lvl8pPr lvl="7" marR="0" algn="l">
              <a:lnSpc>
                <a:spcPct val="100000"/>
              </a:lnSpc>
              <a:spcBef>
                <a:spcPts val="1000"/>
              </a:spcBef>
              <a:spcAft>
                <a:spcPts val="0"/>
              </a:spcAft>
              <a:buClr>
                <a:schemeClr val="dk1"/>
              </a:buClr>
              <a:buSzPts val="2800"/>
              <a:buNone/>
              <a:defRPr i="0" sz="2800" u="none" cap="none" strike="noStrike">
                <a:solidFill>
                  <a:schemeClr val="dk1"/>
                </a:solidFill>
              </a:defRPr>
            </a:lvl8pPr>
            <a:lvl9pPr lvl="8" marR="0" algn="l">
              <a:lnSpc>
                <a:spcPct val="100000"/>
              </a:lnSpc>
              <a:spcBef>
                <a:spcPts val="1000"/>
              </a:spcBef>
              <a:spcAft>
                <a:spcPts val="0"/>
              </a:spcAft>
              <a:buClr>
                <a:schemeClr val="dk1"/>
              </a:buClr>
              <a:buSzPts val="2800"/>
              <a:buNone/>
              <a:defRPr i="0" sz="2800" u="none" cap="none" strike="noStrike">
                <a:solidFill>
                  <a:schemeClr val="dk1"/>
                </a:solidFill>
              </a:defRPr>
            </a:lvl9pPr>
          </a:lstStyle>
          <a:p/>
        </p:txBody>
      </p:sp>
      <p:cxnSp>
        <p:nvCxnSpPr>
          <p:cNvPr id="147" name="Google Shape;147;p24"/>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sp>
        <p:nvSpPr>
          <p:cNvPr id="148" name="Google Shape;148;p24"/>
          <p:cNvSpPr txBox="1"/>
          <p:nvPr>
            <p:ph idx="12" type="sldNum"/>
          </p:nvPr>
        </p:nvSpPr>
        <p:spPr>
          <a:xfrm>
            <a:off x="8556784" y="4749851"/>
            <a:ext cx="548700" cy="393600"/>
          </a:xfrm>
          <a:prstGeom prst="rect">
            <a:avLst/>
          </a:prstGeom>
          <a:noFill/>
          <a:ln>
            <a:noFill/>
          </a:ln>
        </p:spPr>
        <p:txBody>
          <a:bodyPr anchorCtr="0" anchor="t" bIns="26775" lIns="26775" spcFirstLastPara="1" rIns="26775" wrap="square" tIns="26775">
            <a:noAutofit/>
          </a:bodyPr>
          <a:lstStyle>
            <a:lvl1pPr indent="0" lvl="0" marL="0" marR="0" algn="r">
              <a:lnSpc>
                <a:spcPct val="100000"/>
              </a:lnSpc>
              <a:spcBef>
                <a:spcPts val="0"/>
              </a:spcBef>
              <a:spcAft>
                <a:spcPts val="0"/>
              </a:spcAft>
              <a:buClr>
                <a:srgbClr val="000000"/>
              </a:buClr>
              <a:buSzPts val="800"/>
              <a:buFont typeface="Helvetica Neue Light"/>
              <a:buNone/>
              <a:defRPr b="0" i="0" sz="1300" u="none" cap="none" strike="noStrike">
                <a:solidFill>
                  <a:srgbClr val="000000"/>
                </a:solidFill>
                <a:latin typeface="Microsoft JhengHei"/>
                <a:ea typeface="Microsoft JhengHei"/>
                <a:cs typeface="Microsoft JhengHei"/>
                <a:sym typeface="Microsoft JhengHei"/>
              </a:defRPr>
            </a:lvl1pPr>
            <a:lvl2pPr indent="0" lvl="1" marL="0" marR="0" algn="r">
              <a:lnSpc>
                <a:spcPct val="100000"/>
              </a:lnSpc>
              <a:spcBef>
                <a:spcPts val="0"/>
              </a:spcBef>
              <a:spcAft>
                <a:spcPts val="0"/>
              </a:spcAft>
              <a:buClr>
                <a:srgbClr val="000000"/>
              </a:buClr>
              <a:buSzPts val="800"/>
              <a:buFont typeface="Helvetica Neue Light"/>
              <a:buNone/>
              <a:defRPr b="0" i="0" sz="1300" u="none" cap="none" strike="noStrike">
                <a:solidFill>
                  <a:srgbClr val="000000"/>
                </a:solidFill>
                <a:latin typeface="Microsoft JhengHei"/>
                <a:ea typeface="Microsoft JhengHei"/>
                <a:cs typeface="Microsoft JhengHei"/>
                <a:sym typeface="Microsoft JhengHei"/>
              </a:defRPr>
            </a:lvl2pPr>
            <a:lvl3pPr indent="0" lvl="2" marL="0" marR="0" algn="r">
              <a:lnSpc>
                <a:spcPct val="100000"/>
              </a:lnSpc>
              <a:spcBef>
                <a:spcPts val="0"/>
              </a:spcBef>
              <a:spcAft>
                <a:spcPts val="0"/>
              </a:spcAft>
              <a:buClr>
                <a:srgbClr val="000000"/>
              </a:buClr>
              <a:buSzPts val="800"/>
              <a:buFont typeface="Helvetica Neue Light"/>
              <a:buNone/>
              <a:defRPr b="0" i="0" sz="1300" u="none" cap="none" strike="noStrike">
                <a:solidFill>
                  <a:srgbClr val="000000"/>
                </a:solidFill>
                <a:latin typeface="Microsoft JhengHei"/>
                <a:ea typeface="Microsoft JhengHei"/>
                <a:cs typeface="Microsoft JhengHei"/>
                <a:sym typeface="Microsoft JhengHei"/>
              </a:defRPr>
            </a:lvl3pPr>
            <a:lvl4pPr indent="0" lvl="3" marL="0" marR="0" algn="r">
              <a:lnSpc>
                <a:spcPct val="100000"/>
              </a:lnSpc>
              <a:spcBef>
                <a:spcPts val="0"/>
              </a:spcBef>
              <a:spcAft>
                <a:spcPts val="0"/>
              </a:spcAft>
              <a:buClr>
                <a:srgbClr val="000000"/>
              </a:buClr>
              <a:buSzPts val="800"/>
              <a:buFont typeface="Helvetica Neue Light"/>
              <a:buNone/>
              <a:defRPr b="0" i="0" sz="1300" u="none" cap="none" strike="noStrike">
                <a:solidFill>
                  <a:srgbClr val="000000"/>
                </a:solidFill>
                <a:latin typeface="Microsoft JhengHei"/>
                <a:ea typeface="Microsoft JhengHei"/>
                <a:cs typeface="Microsoft JhengHei"/>
                <a:sym typeface="Microsoft JhengHei"/>
              </a:defRPr>
            </a:lvl4pPr>
            <a:lvl5pPr indent="0" lvl="4" marL="0" marR="0" algn="r">
              <a:lnSpc>
                <a:spcPct val="100000"/>
              </a:lnSpc>
              <a:spcBef>
                <a:spcPts val="0"/>
              </a:spcBef>
              <a:spcAft>
                <a:spcPts val="0"/>
              </a:spcAft>
              <a:buClr>
                <a:srgbClr val="000000"/>
              </a:buClr>
              <a:buSzPts val="800"/>
              <a:buFont typeface="Helvetica Neue Light"/>
              <a:buNone/>
              <a:defRPr b="0" i="0" sz="1300" u="none" cap="none" strike="noStrike">
                <a:solidFill>
                  <a:srgbClr val="000000"/>
                </a:solidFill>
                <a:latin typeface="Microsoft JhengHei"/>
                <a:ea typeface="Microsoft JhengHei"/>
                <a:cs typeface="Microsoft JhengHei"/>
                <a:sym typeface="Microsoft JhengHei"/>
              </a:defRPr>
            </a:lvl5pPr>
            <a:lvl6pPr indent="0" lvl="5" marL="0" marR="0" algn="r">
              <a:lnSpc>
                <a:spcPct val="100000"/>
              </a:lnSpc>
              <a:spcBef>
                <a:spcPts val="0"/>
              </a:spcBef>
              <a:spcAft>
                <a:spcPts val="0"/>
              </a:spcAft>
              <a:buClr>
                <a:srgbClr val="000000"/>
              </a:buClr>
              <a:buSzPts val="800"/>
              <a:buFont typeface="Helvetica Neue Light"/>
              <a:buNone/>
              <a:defRPr b="0" i="0" sz="1300" u="none" cap="none" strike="noStrike">
                <a:solidFill>
                  <a:srgbClr val="000000"/>
                </a:solidFill>
                <a:latin typeface="Microsoft JhengHei"/>
                <a:ea typeface="Microsoft JhengHei"/>
                <a:cs typeface="Microsoft JhengHei"/>
                <a:sym typeface="Microsoft JhengHei"/>
              </a:defRPr>
            </a:lvl6pPr>
            <a:lvl7pPr indent="0" lvl="6" marL="0" marR="0" algn="r">
              <a:lnSpc>
                <a:spcPct val="100000"/>
              </a:lnSpc>
              <a:spcBef>
                <a:spcPts val="0"/>
              </a:spcBef>
              <a:spcAft>
                <a:spcPts val="0"/>
              </a:spcAft>
              <a:buClr>
                <a:srgbClr val="000000"/>
              </a:buClr>
              <a:buSzPts val="800"/>
              <a:buFont typeface="Helvetica Neue Light"/>
              <a:buNone/>
              <a:defRPr b="0" i="0" sz="1300" u="none" cap="none" strike="noStrike">
                <a:solidFill>
                  <a:srgbClr val="000000"/>
                </a:solidFill>
                <a:latin typeface="Microsoft JhengHei"/>
                <a:ea typeface="Microsoft JhengHei"/>
                <a:cs typeface="Microsoft JhengHei"/>
                <a:sym typeface="Microsoft JhengHei"/>
              </a:defRPr>
            </a:lvl7pPr>
            <a:lvl8pPr indent="0" lvl="7" marL="0" marR="0" algn="r">
              <a:lnSpc>
                <a:spcPct val="100000"/>
              </a:lnSpc>
              <a:spcBef>
                <a:spcPts val="0"/>
              </a:spcBef>
              <a:spcAft>
                <a:spcPts val="0"/>
              </a:spcAft>
              <a:buClr>
                <a:srgbClr val="000000"/>
              </a:buClr>
              <a:buSzPts val="800"/>
              <a:buFont typeface="Helvetica Neue Light"/>
              <a:buNone/>
              <a:defRPr b="0" i="0" sz="1300" u="none" cap="none" strike="noStrike">
                <a:solidFill>
                  <a:srgbClr val="000000"/>
                </a:solidFill>
                <a:latin typeface="Microsoft JhengHei"/>
                <a:ea typeface="Microsoft JhengHei"/>
                <a:cs typeface="Microsoft JhengHei"/>
                <a:sym typeface="Microsoft JhengHei"/>
              </a:defRPr>
            </a:lvl8pPr>
            <a:lvl9pPr indent="0" lvl="8" marL="0" marR="0" algn="r">
              <a:lnSpc>
                <a:spcPct val="100000"/>
              </a:lnSpc>
              <a:spcBef>
                <a:spcPts val="0"/>
              </a:spcBef>
              <a:spcAft>
                <a:spcPts val="0"/>
              </a:spcAft>
              <a:buClr>
                <a:srgbClr val="000000"/>
              </a:buClr>
              <a:buSzPts val="800"/>
              <a:buFont typeface="Helvetica Neue Light"/>
              <a:buNone/>
              <a:defRPr b="0" i="0" sz="1300" u="none" cap="none" strike="noStrike">
                <a:solidFill>
                  <a:srgbClr val="000000"/>
                </a:solidFill>
                <a:latin typeface="Microsoft JhengHei"/>
                <a:ea typeface="Microsoft JhengHei"/>
                <a:cs typeface="Microsoft JhengHei"/>
                <a:sym typeface="Microsoft JhengHe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149" name="Shape 149"/>
        <p:cNvGrpSpPr/>
        <p:nvPr/>
      </p:nvGrpSpPr>
      <p:grpSpPr>
        <a:xfrm>
          <a:off x="0" y="0"/>
          <a:ext cx="0" cy="0"/>
          <a:chOff x="0" y="0"/>
          <a:chExt cx="0" cy="0"/>
        </a:xfrm>
      </p:grpSpPr>
      <p:sp>
        <p:nvSpPr>
          <p:cNvPr id="150" name="Google Shape;150;p25"/>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Char char="•"/>
              <a:defRPr i="0" sz="1700" u="none" cap="none" strike="noStrike">
                <a:solidFill>
                  <a:srgbClr val="000000"/>
                </a:solidFill>
              </a:defRPr>
            </a:lvl1pPr>
            <a:lvl2pPr indent="-381000" lvl="1" marL="914400" marR="0" algn="l">
              <a:lnSpc>
                <a:spcPct val="100000"/>
              </a:lnSpc>
              <a:spcBef>
                <a:spcPts val="2200"/>
              </a:spcBef>
              <a:spcAft>
                <a:spcPts val="0"/>
              </a:spcAft>
              <a:buClr>
                <a:srgbClr val="000000"/>
              </a:buClr>
              <a:buSzPts val="2400"/>
              <a:buChar char="•"/>
              <a:defRPr i="0" sz="1700" u="none" cap="none" strike="noStrike">
                <a:solidFill>
                  <a:srgbClr val="000000"/>
                </a:solidFill>
              </a:defRPr>
            </a:lvl2pPr>
            <a:lvl3pPr indent="-381000" lvl="2" marL="1371600" marR="0" algn="l">
              <a:lnSpc>
                <a:spcPct val="100000"/>
              </a:lnSpc>
              <a:spcBef>
                <a:spcPts val="2200"/>
              </a:spcBef>
              <a:spcAft>
                <a:spcPts val="0"/>
              </a:spcAft>
              <a:buClr>
                <a:srgbClr val="000000"/>
              </a:buClr>
              <a:buSzPts val="2400"/>
              <a:buChar char="•"/>
              <a:defRPr i="0" sz="1700" u="none" cap="none" strike="noStrike">
                <a:solidFill>
                  <a:srgbClr val="000000"/>
                </a:solidFill>
              </a:defRPr>
            </a:lvl3pPr>
            <a:lvl4pPr indent="-381000" lvl="3" marL="1828800" marR="0" algn="l">
              <a:lnSpc>
                <a:spcPct val="100000"/>
              </a:lnSpc>
              <a:spcBef>
                <a:spcPts val="2200"/>
              </a:spcBef>
              <a:spcAft>
                <a:spcPts val="0"/>
              </a:spcAft>
              <a:buClr>
                <a:srgbClr val="000000"/>
              </a:buClr>
              <a:buSzPts val="2400"/>
              <a:buChar char="•"/>
              <a:defRPr i="0" sz="1700" u="none" cap="none" strike="noStrike">
                <a:solidFill>
                  <a:srgbClr val="000000"/>
                </a:solidFill>
              </a:defRPr>
            </a:lvl4pPr>
            <a:lvl5pPr indent="-381000" lvl="4" marL="2286000" marR="0" algn="l">
              <a:lnSpc>
                <a:spcPct val="100000"/>
              </a:lnSpc>
              <a:spcBef>
                <a:spcPts val="2200"/>
              </a:spcBef>
              <a:spcAft>
                <a:spcPts val="0"/>
              </a:spcAft>
              <a:buClr>
                <a:srgbClr val="000000"/>
              </a:buClr>
              <a:buSzPts val="2400"/>
              <a:buChar char="•"/>
              <a:defRPr i="0" sz="1700" u="none" cap="none" strike="noStrike">
                <a:solidFill>
                  <a:srgbClr val="000000"/>
                </a:solidFill>
              </a:defRPr>
            </a:lvl5pPr>
            <a:lvl6pPr indent="-381000" lvl="5" marL="2743200" marR="0" algn="l">
              <a:lnSpc>
                <a:spcPct val="100000"/>
              </a:lnSpc>
              <a:spcBef>
                <a:spcPts val="2200"/>
              </a:spcBef>
              <a:spcAft>
                <a:spcPts val="0"/>
              </a:spcAft>
              <a:buClr>
                <a:srgbClr val="000000"/>
              </a:buClr>
              <a:buSzPts val="2400"/>
              <a:buChar char="•"/>
              <a:defRPr i="0" sz="1700" u="none" cap="none" strike="noStrike">
                <a:solidFill>
                  <a:srgbClr val="000000"/>
                </a:solidFill>
              </a:defRPr>
            </a:lvl6pPr>
            <a:lvl7pPr indent="-381000" lvl="6" marL="3200400" marR="0" algn="l">
              <a:lnSpc>
                <a:spcPct val="100000"/>
              </a:lnSpc>
              <a:spcBef>
                <a:spcPts val="2200"/>
              </a:spcBef>
              <a:spcAft>
                <a:spcPts val="0"/>
              </a:spcAft>
              <a:buClr>
                <a:srgbClr val="000000"/>
              </a:buClr>
              <a:buSzPts val="2400"/>
              <a:buChar char="•"/>
              <a:defRPr i="0" sz="1700" u="none" cap="none" strike="noStrike">
                <a:solidFill>
                  <a:srgbClr val="000000"/>
                </a:solidFill>
              </a:defRPr>
            </a:lvl7pPr>
            <a:lvl8pPr indent="-381000" lvl="7" marL="3657600" marR="0" algn="l">
              <a:lnSpc>
                <a:spcPct val="100000"/>
              </a:lnSpc>
              <a:spcBef>
                <a:spcPts val="2200"/>
              </a:spcBef>
              <a:spcAft>
                <a:spcPts val="0"/>
              </a:spcAft>
              <a:buClr>
                <a:srgbClr val="000000"/>
              </a:buClr>
              <a:buSzPts val="2400"/>
              <a:buChar char="•"/>
              <a:defRPr i="0" sz="1700" u="none" cap="none" strike="noStrike">
                <a:solidFill>
                  <a:srgbClr val="000000"/>
                </a:solidFill>
              </a:defRPr>
            </a:lvl8pPr>
            <a:lvl9pPr indent="-381000" lvl="8" marL="4114800" marR="0" algn="l">
              <a:lnSpc>
                <a:spcPct val="100000"/>
              </a:lnSpc>
              <a:spcBef>
                <a:spcPts val="2200"/>
              </a:spcBef>
              <a:spcAft>
                <a:spcPts val="0"/>
              </a:spcAft>
              <a:buClr>
                <a:srgbClr val="000000"/>
              </a:buClr>
              <a:buSzPts val="2400"/>
              <a:buChar char="•"/>
              <a:defRPr i="0" sz="1700" u="none" cap="none" strike="noStrike">
                <a:solidFill>
                  <a:srgbClr val="000000"/>
                </a:solidFill>
              </a:defRPr>
            </a:lvl9pPr>
          </a:lstStyle>
          <a:p/>
        </p:txBody>
      </p:sp>
      <p:grpSp>
        <p:nvGrpSpPr>
          <p:cNvPr id="151" name="Google Shape;151;p25"/>
          <p:cNvGrpSpPr/>
          <p:nvPr/>
        </p:nvGrpSpPr>
        <p:grpSpPr>
          <a:xfrm>
            <a:off x="-17450" y="5084396"/>
            <a:ext cx="9178922" cy="59063"/>
            <a:chOff x="0" y="0"/>
            <a:chExt cx="24477125" cy="157500"/>
          </a:xfrm>
        </p:grpSpPr>
        <p:sp>
          <p:nvSpPr>
            <p:cNvPr id="152" name="Google Shape;152;p25"/>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3" name="Google Shape;153;p25"/>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54" name="Google Shape;154;p25"/>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55" name="Google Shape;155;p25"/>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156" name="Google Shape;156;p25"/>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57" name="Google Shape;157;p25"/>
          <p:cNvPicPr preferRelativeResize="0"/>
          <p:nvPr/>
        </p:nvPicPr>
        <p:blipFill rotWithShape="1">
          <a:blip r:embed="rId3">
            <a:alphaModFix amt="18340"/>
          </a:blip>
          <a:srcRect b="0" l="0" r="0" t="0"/>
          <a:stretch/>
        </p:blipFill>
        <p:spPr>
          <a:xfrm>
            <a:off x="7631260" y="4869421"/>
            <a:ext cx="1461635" cy="193074"/>
          </a:xfrm>
          <a:prstGeom prst="rect">
            <a:avLst/>
          </a:prstGeom>
          <a:noFill/>
          <a:ln>
            <a:noFill/>
          </a:ln>
        </p:spPr>
      </p:pic>
      <p:sp>
        <p:nvSpPr>
          <p:cNvPr id="158" name="Google Shape;158;p2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
        <p:nvSpPr>
          <p:cNvPr id="159" name="Google Shape;159;p2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None/>
              <a:defRPr i="0" sz="2400" u="none" cap="none" strike="noStrike">
                <a:solidFill>
                  <a:srgbClr val="1A1A1A"/>
                </a:solidFill>
              </a:defRPr>
            </a:lvl1pPr>
            <a:lvl2pPr lvl="1" marR="0" algn="l">
              <a:lnSpc>
                <a:spcPct val="100000"/>
              </a:lnSpc>
              <a:spcBef>
                <a:spcPts val="1000"/>
              </a:spcBef>
              <a:spcAft>
                <a:spcPts val="0"/>
              </a:spcAft>
              <a:buClr>
                <a:schemeClr val="dk1"/>
              </a:buClr>
              <a:buSzPts val="2800"/>
              <a:buNone/>
              <a:defRPr i="0" sz="2800" u="none" cap="none" strike="noStrike">
                <a:solidFill>
                  <a:schemeClr val="dk1"/>
                </a:solidFill>
              </a:defRPr>
            </a:lvl2pPr>
            <a:lvl3pPr lvl="2" marR="0" algn="l">
              <a:lnSpc>
                <a:spcPct val="100000"/>
              </a:lnSpc>
              <a:spcBef>
                <a:spcPts val="1000"/>
              </a:spcBef>
              <a:spcAft>
                <a:spcPts val="0"/>
              </a:spcAft>
              <a:buClr>
                <a:schemeClr val="dk1"/>
              </a:buClr>
              <a:buSzPts val="2800"/>
              <a:buNone/>
              <a:defRPr i="0" sz="2800" u="none" cap="none" strike="noStrike">
                <a:solidFill>
                  <a:schemeClr val="dk1"/>
                </a:solidFill>
              </a:defRPr>
            </a:lvl3pPr>
            <a:lvl4pPr lvl="3" marR="0" algn="l">
              <a:lnSpc>
                <a:spcPct val="100000"/>
              </a:lnSpc>
              <a:spcBef>
                <a:spcPts val="1000"/>
              </a:spcBef>
              <a:spcAft>
                <a:spcPts val="0"/>
              </a:spcAft>
              <a:buClr>
                <a:schemeClr val="dk1"/>
              </a:buClr>
              <a:buSzPts val="2800"/>
              <a:buNone/>
              <a:defRPr i="0" sz="2800" u="none" cap="none" strike="noStrike">
                <a:solidFill>
                  <a:schemeClr val="dk1"/>
                </a:solidFill>
              </a:defRPr>
            </a:lvl4pPr>
            <a:lvl5pPr lvl="4" marR="0" algn="l">
              <a:lnSpc>
                <a:spcPct val="100000"/>
              </a:lnSpc>
              <a:spcBef>
                <a:spcPts val="1000"/>
              </a:spcBef>
              <a:spcAft>
                <a:spcPts val="0"/>
              </a:spcAft>
              <a:buClr>
                <a:schemeClr val="dk1"/>
              </a:buClr>
              <a:buSzPts val="2800"/>
              <a:buNone/>
              <a:defRPr i="0" sz="2800" u="none" cap="none" strike="noStrike">
                <a:solidFill>
                  <a:schemeClr val="dk1"/>
                </a:solidFill>
              </a:defRPr>
            </a:lvl5pPr>
            <a:lvl6pPr lvl="5" marR="0" algn="l">
              <a:lnSpc>
                <a:spcPct val="100000"/>
              </a:lnSpc>
              <a:spcBef>
                <a:spcPts val="1000"/>
              </a:spcBef>
              <a:spcAft>
                <a:spcPts val="0"/>
              </a:spcAft>
              <a:buClr>
                <a:schemeClr val="dk1"/>
              </a:buClr>
              <a:buSzPts val="2800"/>
              <a:buNone/>
              <a:defRPr i="0" sz="2800" u="none" cap="none" strike="noStrike">
                <a:solidFill>
                  <a:schemeClr val="dk1"/>
                </a:solidFill>
              </a:defRPr>
            </a:lvl6pPr>
            <a:lvl7pPr lvl="6" marR="0" algn="l">
              <a:lnSpc>
                <a:spcPct val="100000"/>
              </a:lnSpc>
              <a:spcBef>
                <a:spcPts val="1000"/>
              </a:spcBef>
              <a:spcAft>
                <a:spcPts val="0"/>
              </a:spcAft>
              <a:buClr>
                <a:schemeClr val="dk1"/>
              </a:buClr>
              <a:buSzPts val="2800"/>
              <a:buNone/>
              <a:defRPr i="0" sz="2800" u="none" cap="none" strike="noStrike">
                <a:solidFill>
                  <a:schemeClr val="dk1"/>
                </a:solidFill>
              </a:defRPr>
            </a:lvl7pPr>
            <a:lvl8pPr lvl="7" marR="0" algn="l">
              <a:lnSpc>
                <a:spcPct val="100000"/>
              </a:lnSpc>
              <a:spcBef>
                <a:spcPts val="1000"/>
              </a:spcBef>
              <a:spcAft>
                <a:spcPts val="0"/>
              </a:spcAft>
              <a:buClr>
                <a:schemeClr val="dk1"/>
              </a:buClr>
              <a:buSzPts val="2800"/>
              <a:buNone/>
              <a:defRPr i="0" sz="2800" u="none" cap="none" strike="noStrike">
                <a:solidFill>
                  <a:schemeClr val="dk1"/>
                </a:solidFill>
              </a:defRPr>
            </a:lvl8pPr>
            <a:lvl9pPr lvl="8" marR="0" algn="l">
              <a:lnSpc>
                <a:spcPct val="100000"/>
              </a:lnSpc>
              <a:spcBef>
                <a:spcPts val="1000"/>
              </a:spcBef>
              <a:spcAft>
                <a:spcPts val="0"/>
              </a:spcAft>
              <a:buClr>
                <a:schemeClr val="dk1"/>
              </a:buClr>
              <a:buSzPts val="2800"/>
              <a:buNone/>
              <a:defRPr i="0" sz="2800" u="none" cap="none" strike="noStrike">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160" name="Shape 160"/>
        <p:cNvGrpSpPr/>
        <p:nvPr/>
      </p:nvGrpSpPr>
      <p:grpSpPr>
        <a:xfrm>
          <a:off x="0" y="0"/>
          <a:ext cx="0" cy="0"/>
          <a:chOff x="0" y="0"/>
          <a:chExt cx="0" cy="0"/>
        </a:xfrm>
      </p:grpSpPr>
      <p:sp>
        <p:nvSpPr>
          <p:cNvPr id="161" name="Google Shape;161;p26"/>
          <p:cNvSpPr/>
          <p:nvPr>
            <p:ph idx="2" type="pic"/>
          </p:nvPr>
        </p:nvSpPr>
        <p:spPr>
          <a:xfrm>
            <a:off x="4685854" y="334863"/>
            <a:ext cx="2812800" cy="4333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62" name="Google Shape;162;p26"/>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None/>
              <a:defRPr i="0" sz="3200" u="none" cap="none" strike="noStrike">
                <a:solidFill>
                  <a:srgbClr val="000000"/>
                </a:solidFill>
              </a:defRPr>
            </a:lvl1pPr>
            <a:lvl2pPr lvl="1" marR="0" algn="l">
              <a:lnSpc>
                <a:spcPct val="100000"/>
              </a:lnSpc>
              <a:spcBef>
                <a:spcPts val="0"/>
              </a:spcBef>
              <a:spcAft>
                <a:spcPts val="0"/>
              </a:spcAft>
              <a:buClr>
                <a:srgbClr val="1A1A1A"/>
              </a:buClr>
              <a:buSzPts val="2600"/>
              <a:buNone/>
              <a:defRPr i="0" sz="2600" u="none" cap="none" strike="noStrike">
                <a:solidFill>
                  <a:srgbClr val="1A1A1A"/>
                </a:solidFill>
              </a:defRPr>
            </a:lvl2pPr>
            <a:lvl3pPr lvl="2" marR="0" algn="l">
              <a:lnSpc>
                <a:spcPct val="100000"/>
              </a:lnSpc>
              <a:spcBef>
                <a:spcPts val="0"/>
              </a:spcBef>
              <a:spcAft>
                <a:spcPts val="0"/>
              </a:spcAft>
              <a:buClr>
                <a:srgbClr val="1A1A1A"/>
              </a:buClr>
              <a:buSzPts val="2600"/>
              <a:buNone/>
              <a:defRPr i="0" sz="2600" u="none" cap="none" strike="noStrike">
                <a:solidFill>
                  <a:srgbClr val="1A1A1A"/>
                </a:solidFill>
              </a:defRPr>
            </a:lvl3pPr>
            <a:lvl4pPr lvl="3" marR="0" algn="l">
              <a:lnSpc>
                <a:spcPct val="100000"/>
              </a:lnSpc>
              <a:spcBef>
                <a:spcPts val="0"/>
              </a:spcBef>
              <a:spcAft>
                <a:spcPts val="0"/>
              </a:spcAft>
              <a:buClr>
                <a:srgbClr val="1A1A1A"/>
              </a:buClr>
              <a:buSzPts val="2600"/>
              <a:buNone/>
              <a:defRPr i="0" sz="2600" u="none" cap="none" strike="noStrike">
                <a:solidFill>
                  <a:srgbClr val="1A1A1A"/>
                </a:solidFill>
              </a:defRPr>
            </a:lvl4pPr>
            <a:lvl5pPr lvl="4" marR="0" algn="l">
              <a:lnSpc>
                <a:spcPct val="100000"/>
              </a:lnSpc>
              <a:spcBef>
                <a:spcPts val="0"/>
              </a:spcBef>
              <a:spcAft>
                <a:spcPts val="0"/>
              </a:spcAft>
              <a:buClr>
                <a:srgbClr val="1A1A1A"/>
              </a:buClr>
              <a:buSzPts val="2600"/>
              <a:buNone/>
              <a:defRPr i="0" sz="2600" u="none" cap="none" strike="noStrike">
                <a:solidFill>
                  <a:srgbClr val="1A1A1A"/>
                </a:solidFill>
              </a:defRPr>
            </a:lvl5pPr>
            <a:lvl6pPr lvl="5" marR="0" algn="l">
              <a:lnSpc>
                <a:spcPct val="100000"/>
              </a:lnSpc>
              <a:spcBef>
                <a:spcPts val="0"/>
              </a:spcBef>
              <a:spcAft>
                <a:spcPts val="0"/>
              </a:spcAft>
              <a:buClr>
                <a:srgbClr val="1A1A1A"/>
              </a:buClr>
              <a:buSzPts val="2600"/>
              <a:buNone/>
              <a:defRPr i="0" sz="2600" u="none" cap="none" strike="noStrike">
                <a:solidFill>
                  <a:srgbClr val="1A1A1A"/>
                </a:solidFill>
              </a:defRPr>
            </a:lvl6pPr>
            <a:lvl7pPr lvl="6" marR="0" algn="l">
              <a:lnSpc>
                <a:spcPct val="100000"/>
              </a:lnSpc>
              <a:spcBef>
                <a:spcPts val="0"/>
              </a:spcBef>
              <a:spcAft>
                <a:spcPts val="0"/>
              </a:spcAft>
              <a:buClr>
                <a:srgbClr val="1A1A1A"/>
              </a:buClr>
              <a:buSzPts val="2600"/>
              <a:buNone/>
              <a:defRPr i="0" sz="2600" u="none" cap="none" strike="noStrike">
                <a:solidFill>
                  <a:srgbClr val="1A1A1A"/>
                </a:solidFill>
              </a:defRPr>
            </a:lvl7pPr>
            <a:lvl8pPr lvl="7" marR="0" algn="l">
              <a:lnSpc>
                <a:spcPct val="100000"/>
              </a:lnSpc>
              <a:spcBef>
                <a:spcPts val="0"/>
              </a:spcBef>
              <a:spcAft>
                <a:spcPts val="0"/>
              </a:spcAft>
              <a:buClr>
                <a:srgbClr val="1A1A1A"/>
              </a:buClr>
              <a:buSzPts val="2600"/>
              <a:buNone/>
              <a:defRPr i="0" sz="2600" u="none" cap="none" strike="noStrike">
                <a:solidFill>
                  <a:srgbClr val="1A1A1A"/>
                </a:solidFill>
              </a:defRPr>
            </a:lvl8pPr>
            <a:lvl9pPr lvl="8" marR="0" algn="l">
              <a:lnSpc>
                <a:spcPct val="100000"/>
              </a:lnSpc>
              <a:spcBef>
                <a:spcPts val="0"/>
              </a:spcBef>
              <a:spcAft>
                <a:spcPts val="0"/>
              </a:spcAft>
              <a:buClr>
                <a:srgbClr val="1A1A1A"/>
              </a:buClr>
              <a:buSzPts val="2600"/>
              <a:buNone/>
              <a:defRPr i="0" sz="2600" u="none" cap="none" strike="noStrike">
                <a:solidFill>
                  <a:srgbClr val="1A1A1A"/>
                </a:solidFill>
              </a:defRPr>
            </a:lvl9pPr>
          </a:lstStyle>
          <a:p/>
        </p:txBody>
      </p:sp>
      <p:sp>
        <p:nvSpPr>
          <p:cNvPr id="163" name="Google Shape;163;p26"/>
          <p:cNvSpPr txBox="1"/>
          <p:nvPr>
            <p:ph idx="1" type="body"/>
          </p:nvPr>
        </p:nvSpPr>
        <p:spPr>
          <a:xfrm>
            <a:off x="1645295" y="2491383"/>
            <a:ext cx="2812800" cy="21699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None/>
              <a:defRPr i="0" sz="2500" u="none" cap="none" strike="noStrike">
                <a:solidFill>
                  <a:srgbClr val="A6AAA9"/>
                </a:solidFill>
              </a:defRPr>
            </a:lvl1pPr>
            <a:lvl2pPr indent="-228600" lvl="1" marL="914400" marR="0" algn="l">
              <a:lnSpc>
                <a:spcPct val="80000"/>
              </a:lnSpc>
              <a:spcBef>
                <a:spcPts val="1200"/>
              </a:spcBef>
              <a:spcAft>
                <a:spcPts val="0"/>
              </a:spcAft>
              <a:buClr>
                <a:srgbClr val="A6AAA9"/>
              </a:buClr>
              <a:buSzPts val="2500"/>
              <a:buNone/>
              <a:defRPr i="0" sz="2500" u="none" cap="none" strike="noStrike">
                <a:solidFill>
                  <a:srgbClr val="A6AAA9"/>
                </a:solidFill>
              </a:defRPr>
            </a:lvl2pPr>
            <a:lvl3pPr indent="-228600" lvl="2" marL="1371600" marR="0" algn="l">
              <a:lnSpc>
                <a:spcPct val="80000"/>
              </a:lnSpc>
              <a:spcBef>
                <a:spcPts val="1200"/>
              </a:spcBef>
              <a:spcAft>
                <a:spcPts val="0"/>
              </a:spcAft>
              <a:buClr>
                <a:srgbClr val="A6AAA9"/>
              </a:buClr>
              <a:buSzPts val="2500"/>
              <a:buNone/>
              <a:defRPr i="0" sz="2500" u="none" cap="none" strike="noStrike">
                <a:solidFill>
                  <a:srgbClr val="A6AAA9"/>
                </a:solidFill>
              </a:defRPr>
            </a:lvl3pPr>
            <a:lvl4pPr indent="-228600" lvl="3" marL="1828800" marR="0" algn="l">
              <a:lnSpc>
                <a:spcPct val="80000"/>
              </a:lnSpc>
              <a:spcBef>
                <a:spcPts val="1200"/>
              </a:spcBef>
              <a:spcAft>
                <a:spcPts val="0"/>
              </a:spcAft>
              <a:buClr>
                <a:srgbClr val="A6AAA9"/>
              </a:buClr>
              <a:buSzPts val="2500"/>
              <a:buNone/>
              <a:defRPr i="0" sz="2500" u="none" cap="none" strike="noStrike">
                <a:solidFill>
                  <a:srgbClr val="A6AAA9"/>
                </a:solidFill>
              </a:defRPr>
            </a:lvl4pPr>
            <a:lvl5pPr indent="-228600" lvl="4" marL="2286000" marR="0" algn="l">
              <a:lnSpc>
                <a:spcPct val="80000"/>
              </a:lnSpc>
              <a:spcBef>
                <a:spcPts val="1200"/>
              </a:spcBef>
              <a:spcAft>
                <a:spcPts val="0"/>
              </a:spcAft>
              <a:buClr>
                <a:srgbClr val="A6AAA9"/>
              </a:buClr>
              <a:buSzPts val="2500"/>
              <a:buNone/>
              <a:defRPr i="0" sz="2500" u="none" cap="none" strike="noStrike">
                <a:solidFill>
                  <a:srgbClr val="A6AAA9"/>
                </a:solidFill>
              </a:defRPr>
            </a:lvl5pPr>
            <a:lvl6pPr indent="-381000" lvl="5" marL="2743200" marR="0" algn="l">
              <a:lnSpc>
                <a:spcPct val="100000"/>
              </a:lnSpc>
              <a:spcBef>
                <a:spcPts val="2200"/>
              </a:spcBef>
              <a:spcAft>
                <a:spcPts val="0"/>
              </a:spcAft>
              <a:buClr>
                <a:srgbClr val="000000"/>
              </a:buClr>
              <a:buSzPts val="2400"/>
              <a:buChar char="•"/>
              <a:defRPr i="0" sz="1700" u="none" cap="none" strike="noStrike">
                <a:solidFill>
                  <a:srgbClr val="000000"/>
                </a:solidFill>
              </a:defRPr>
            </a:lvl6pPr>
            <a:lvl7pPr indent="-381000" lvl="6" marL="3200400" marR="0" algn="l">
              <a:lnSpc>
                <a:spcPct val="100000"/>
              </a:lnSpc>
              <a:spcBef>
                <a:spcPts val="2200"/>
              </a:spcBef>
              <a:spcAft>
                <a:spcPts val="0"/>
              </a:spcAft>
              <a:buClr>
                <a:srgbClr val="000000"/>
              </a:buClr>
              <a:buSzPts val="2400"/>
              <a:buChar char="•"/>
              <a:defRPr i="0" sz="1700" u="none" cap="none" strike="noStrike">
                <a:solidFill>
                  <a:srgbClr val="000000"/>
                </a:solidFill>
              </a:defRPr>
            </a:lvl7pPr>
            <a:lvl8pPr indent="-381000" lvl="7" marL="3657600" marR="0" algn="l">
              <a:lnSpc>
                <a:spcPct val="100000"/>
              </a:lnSpc>
              <a:spcBef>
                <a:spcPts val="2200"/>
              </a:spcBef>
              <a:spcAft>
                <a:spcPts val="0"/>
              </a:spcAft>
              <a:buClr>
                <a:srgbClr val="000000"/>
              </a:buClr>
              <a:buSzPts val="2400"/>
              <a:buChar char="•"/>
              <a:defRPr i="0" sz="1700" u="none" cap="none" strike="noStrike">
                <a:solidFill>
                  <a:srgbClr val="000000"/>
                </a:solidFill>
              </a:defRPr>
            </a:lvl8pPr>
            <a:lvl9pPr indent="-381000" lvl="8" marL="4114800" marR="0" algn="l">
              <a:lnSpc>
                <a:spcPct val="100000"/>
              </a:lnSpc>
              <a:spcBef>
                <a:spcPts val="2200"/>
              </a:spcBef>
              <a:spcAft>
                <a:spcPts val="0"/>
              </a:spcAft>
              <a:buClr>
                <a:srgbClr val="000000"/>
              </a:buClr>
              <a:buSzPts val="2400"/>
              <a:buChar char="•"/>
              <a:defRPr i="0" sz="1700" u="none" cap="none" strike="noStrike">
                <a:solidFill>
                  <a:srgbClr val="000000"/>
                </a:solidFill>
              </a:defRPr>
            </a:lvl9pPr>
          </a:lstStyle>
          <a:p/>
        </p:txBody>
      </p:sp>
      <p:sp>
        <p:nvSpPr>
          <p:cNvPr id="164" name="Google Shape;164;p2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165" name="Shape 165"/>
        <p:cNvGrpSpPr/>
        <p:nvPr/>
      </p:nvGrpSpPr>
      <p:grpSpPr>
        <a:xfrm>
          <a:off x="0" y="0"/>
          <a:ext cx="0" cy="0"/>
          <a:chOff x="0" y="0"/>
          <a:chExt cx="0" cy="0"/>
        </a:xfrm>
      </p:grpSpPr>
      <p:sp>
        <p:nvSpPr>
          <p:cNvPr id="166" name="Google Shape;166;p27"/>
          <p:cNvSpPr/>
          <p:nvPr>
            <p:ph idx="2" type="pic"/>
          </p:nvPr>
        </p:nvSpPr>
        <p:spPr>
          <a:xfrm>
            <a:off x="2000250" y="354955"/>
            <a:ext cx="5143500" cy="311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67" name="Google Shape;167;p27"/>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168" name="Google Shape;168;p27"/>
          <p:cNvSpPr txBox="1"/>
          <p:nvPr>
            <p:ph idx="1" type="body"/>
          </p:nvPr>
        </p:nvSpPr>
        <p:spPr>
          <a:xfrm>
            <a:off x="1812726" y="4299644"/>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69" name="Google Shape;169;p2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170" name="Shape 170"/>
        <p:cNvGrpSpPr/>
        <p:nvPr/>
      </p:nvGrpSpPr>
      <p:grpSpPr>
        <a:xfrm>
          <a:off x="0" y="0"/>
          <a:ext cx="0" cy="0"/>
          <a:chOff x="0" y="0"/>
          <a:chExt cx="0" cy="0"/>
        </a:xfrm>
      </p:grpSpPr>
      <p:sp>
        <p:nvSpPr>
          <p:cNvPr id="171" name="Google Shape;171;p28"/>
          <p:cNvSpPr/>
          <p:nvPr>
            <p:ph idx="2" type="pic"/>
          </p:nvPr>
        </p:nvSpPr>
        <p:spPr>
          <a:xfrm>
            <a:off x="4685854" y="2685604"/>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72" name="Google Shape;172;p28"/>
          <p:cNvSpPr/>
          <p:nvPr>
            <p:ph idx="3" type="pic"/>
          </p:nvPr>
        </p:nvSpPr>
        <p:spPr>
          <a:xfrm>
            <a:off x="4685854" y="468808"/>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73" name="Google Shape;173;p28"/>
          <p:cNvSpPr/>
          <p:nvPr>
            <p:ph idx="4" type="pic"/>
          </p:nvPr>
        </p:nvSpPr>
        <p:spPr>
          <a:xfrm>
            <a:off x="1645295" y="468808"/>
            <a:ext cx="2812800" cy="420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74" name="Google Shape;174;p2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175" name="Shape 175"/>
        <p:cNvGrpSpPr/>
        <p:nvPr/>
      </p:nvGrpSpPr>
      <p:grpSpPr>
        <a:xfrm>
          <a:off x="0" y="0"/>
          <a:ext cx="0" cy="0"/>
          <a:chOff x="0" y="0"/>
          <a:chExt cx="0" cy="0"/>
        </a:xfrm>
      </p:grpSpPr>
      <p:sp>
        <p:nvSpPr>
          <p:cNvPr id="176" name="Google Shape;176;p29"/>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77" name="Google Shape;177;p29"/>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178" name="Shape 178"/>
        <p:cNvGrpSpPr/>
        <p:nvPr/>
      </p:nvGrpSpPr>
      <p:grpSpPr>
        <a:xfrm>
          <a:off x="0" y="0"/>
          <a:ext cx="0" cy="0"/>
          <a:chOff x="0" y="0"/>
          <a:chExt cx="0" cy="0"/>
        </a:xfrm>
      </p:grpSpPr>
      <p:sp>
        <p:nvSpPr>
          <p:cNvPr id="179" name="Google Shape;179;p30"/>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中央" showMasterSp="0">
  <p:cSld name="大標題 - 中央">
    <p:spTree>
      <p:nvGrpSpPr>
        <p:cNvPr id="191" name="Shape 191"/>
        <p:cNvGrpSpPr/>
        <p:nvPr/>
      </p:nvGrpSpPr>
      <p:grpSpPr>
        <a:xfrm>
          <a:off x="0" y="0"/>
          <a:ext cx="0" cy="0"/>
          <a:chOff x="0" y="0"/>
          <a:chExt cx="0" cy="0"/>
        </a:xfrm>
      </p:grpSpPr>
      <p:sp>
        <p:nvSpPr>
          <p:cNvPr id="192" name="Google Shape;192;p32"/>
          <p:cNvSpPr txBox="1"/>
          <p:nvPr>
            <p:ph type="title"/>
          </p:nvPr>
        </p:nvSpPr>
        <p:spPr>
          <a:xfrm>
            <a:off x="1063838" y="2938204"/>
            <a:ext cx="5518500" cy="1741200"/>
          </a:xfrm>
          <a:prstGeom prst="rect">
            <a:avLst/>
          </a:prstGeom>
          <a:noFill/>
          <a:ln>
            <a:noFill/>
          </a:ln>
        </p:spPr>
        <p:txBody>
          <a:bodyPr anchorCtr="0" anchor="t" bIns="26775" lIns="26775" spcFirstLastPara="1" rIns="26775" wrap="square" tIns="26775">
            <a:noAutofit/>
          </a:bodyPr>
          <a:lstStyle>
            <a:lvl1pPr lvl="0" marR="0" algn="l">
              <a:lnSpc>
                <a:spcPct val="100000"/>
              </a:lnSpc>
              <a:spcBef>
                <a:spcPts val="0"/>
              </a:spcBef>
              <a:spcAft>
                <a:spcPts val="0"/>
              </a:spcAft>
              <a:buClr>
                <a:srgbClr val="56BADC"/>
              </a:buClr>
              <a:buSzPts val="4200"/>
              <a:buFont typeface="Arial"/>
              <a:buNone/>
              <a:defRPr b="0" i="0" sz="42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193" name="Google Shape;193;p32"/>
          <p:cNvGrpSpPr/>
          <p:nvPr/>
        </p:nvGrpSpPr>
        <p:grpSpPr>
          <a:xfrm>
            <a:off x="1075372" y="2889512"/>
            <a:ext cx="6521640" cy="17325"/>
            <a:chOff x="0" y="0"/>
            <a:chExt cx="17391040" cy="46200"/>
          </a:xfrm>
        </p:grpSpPr>
        <p:sp>
          <p:nvSpPr>
            <p:cNvPr id="194" name="Google Shape;194;p32"/>
            <p:cNvSpPr/>
            <p:nvPr/>
          </p:nvSpPr>
          <p:spPr>
            <a:xfrm>
              <a:off x="0" y="0"/>
              <a:ext cx="5231700" cy="462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5" name="Google Shape;195;p32"/>
            <p:cNvSpPr/>
            <p:nvPr/>
          </p:nvSpPr>
          <p:spPr>
            <a:xfrm>
              <a:off x="5204271" y="0"/>
              <a:ext cx="6982500" cy="462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96" name="Google Shape;196;p32"/>
            <p:cNvSpPr/>
            <p:nvPr/>
          </p:nvSpPr>
          <p:spPr>
            <a:xfrm>
              <a:off x="12160240" y="0"/>
              <a:ext cx="5230800" cy="462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197" name="Google Shape;197;p32"/>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198" name="Google Shape;198;p32"/>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199" name="Google Shape;199;p3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4"/>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0" name="Google Shape;30;p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1" name="Google Shape;31;p4"/>
          <p:cNvSpPr txBox="1"/>
          <p:nvPr>
            <p:ph idx="12" type="sldNum"/>
          </p:nvPr>
        </p:nvSpPr>
        <p:spPr>
          <a:xfrm>
            <a:off x="4297650" y="4749851"/>
            <a:ext cx="548700" cy="3936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 - 上方">
  <p:cSld name="大標題 - 上方">
    <p:spTree>
      <p:nvGrpSpPr>
        <p:cNvPr id="200" name="Shape 200"/>
        <p:cNvGrpSpPr/>
        <p:nvPr/>
      </p:nvGrpSpPr>
      <p:grpSpPr>
        <a:xfrm>
          <a:off x="0" y="0"/>
          <a:ext cx="0" cy="0"/>
          <a:chOff x="0" y="0"/>
          <a:chExt cx="0" cy="0"/>
        </a:xfrm>
      </p:grpSpPr>
      <p:sp>
        <p:nvSpPr>
          <p:cNvPr id="201" name="Google Shape;201;p3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02" name="Google Shape;202;p3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4"/>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05" name="Google Shape;205;p3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206" name="Shape 206"/>
        <p:cNvGrpSpPr/>
        <p:nvPr/>
      </p:nvGrpSpPr>
      <p:grpSpPr>
        <a:xfrm>
          <a:off x="0" y="0"/>
          <a:ext cx="0" cy="0"/>
          <a:chOff x="0" y="0"/>
          <a:chExt cx="0" cy="0"/>
        </a:xfrm>
      </p:grpSpPr>
      <p:sp>
        <p:nvSpPr>
          <p:cNvPr id="207" name="Google Shape;207;p35"/>
          <p:cNvSpPr txBox="1"/>
          <p:nvPr>
            <p:ph type="title"/>
          </p:nvPr>
        </p:nvSpPr>
        <p:spPr>
          <a:xfrm>
            <a:off x="1812726" y="1079647"/>
            <a:ext cx="55185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08" name="Google Shape;208;p35"/>
          <p:cNvSpPr txBox="1"/>
          <p:nvPr>
            <p:ph idx="1" type="body"/>
          </p:nvPr>
        </p:nvSpPr>
        <p:spPr>
          <a:xfrm>
            <a:off x="1812726" y="2874514"/>
            <a:ext cx="55185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09" name="Google Shape;209;p35"/>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影像" id="210" name="Google Shape;210;p35"/>
          <p:cNvPicPr preferRelativeResize="0"/>
          <p:nvPr/>
        </p:nvPicPr>
        <p:blipFill rotWithShape="1">
          <a:blip r:embed="rId2">
            <a:alphaModFix/>
          </a:blip>
          <a:srcRect b="31509" l="0" r="0" t="0"/>
          <a:stretch/>
        </p:blipFill>
        <p:spPr>
          <a:xfrm>
            <a:off x="6438263" y="131823"/>
            <a:ext cx="2715223" cy="1356080"/>
          </a:xfrm>
          <a:prstGeom prst="rect">
            <a:avLst/>
          </a:prstGeom>
          <a:noFill/>
          <a:ln>
            <a:noFill/>
          </a:ln>
        </p:spPr>
      </p:pic>
      <p:pic>
        <p:nvPicPr>
          <p:cNvPr descr="影像" id="211" name="Google Shape;211;p35"/>
          <p:cNvPicPr preferRelativeResize="0"/>
          <p:nvPr/>
        </p:nvPicPr>
        <p:blipFill rotWithShape="1">
          <a:blip r:embed="rId3">
            <a:alphaModFix/>
          </a:blip>
          <a:srcRect b="0" l="0" r="0" t="0"/>
          <a:stretch/>
        </p:blipFill>
        <p:spPr>
          <a:xfrm>
            <a:off x="-41394" y="531591"/>
            <a:ext cx="1998515" cy="956300"/>
          </a:xfrm>
          <a:prstGeom prst="rect">
            <a:avLst/>
          </a:prstGeom>
          <a:noFill/>
          <a:ln>
            <a:noFill/>
          </a:ln>
        </p:spPr>
      </p:pic>
      <p:pic>
        <p:nvPicPr>
          <p:cNvPr descr="影像" id="212" name="Google Shape;212;p35"/>
          <p:cNvPicPr preferRelativeResize="0"/>
          <p:nvPr/>
        </p:nvPicPr>
        <p:blipFill rotWithShape="1">
          <a:blip r:embed="rId4">
            <a:alphaModFix/>
          </a:blip>
          <a:srcRect b="0" l="0" r="0" t="0"/>
          <a:stretch/>
        </p:blipFill>
        <p:spPr>
          <a:xfrm>
            <a:off x="133305" y="106283"/>
            <a:ext cx="1787485" cy="236117"/>
          </a:xfrm>
          <a:prstGeom prst="rect">
            <a:avLst/>
          </a:prstGeom>
          <a:noFill/>
          <a:ln>
            <a:noFill/>
          </a:ln>
        </p:spPr>
      </p:pic>
      <p:pic>
        <p:nvPicPr>
          <p:cNvPr descr="影像" id="213" name="Google Shape;213;p35"/>
          <p:cNvPicPr preferRelativeResize="0"/>
          <p:nvPr/>
        </p:nvPicPr>
        <p:blipFill rotWithShape="1">
          <a:blip r:embed="rId5">
            <a:alphaModFix/>
          </a:blip>
          <a:srcRect b="0" l="0" r="0" t="0"/>
          <a:stretch/>
        </p:blipFill>
        <p:spPr>
          <a:xfrm>
            <a:off x="5892910" y="1022686"/>
            <a:ext cx="406181" cy="250153"/>
          </a:xfrm>
          <a:prstGeom prst="rect">
            <a:avLst/>
          </a:prstGeom>
          <a:noFill/>
          <a:ln>
            <a:noFill/>
          </a:ln>
        </p:spPr>
      </p:pic>
      <p:sp>
        <p:nvSpPr>
          <p:cNvPr id="214" name="Google Shape;214;p3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p:cSld name="TITLE_AND_BODY 2">
    <p:spTree>
      <p:nvGrpSpPr>
        <p:cNvPr id="215" name="Shape 215"/>
        <p:cNvGrpSpPr/>
        <p:nvPr/>
      </p:nvGrpSpPr>
      <p:grpSpPr>
        <a:xfrm>
          <a:off x="0" y="0"/>
          <a:ext cx="0" cy="0"/>
          <a:chOff x="0" y="0"/>
          <a:chExt cx="0" cy="0"/>
        </a:xfrm>
      </p:grpSpPr>
      <p:sp>
        <p:nvSpPr>
          <p:cNvPr id="216" name="Google Shape;216;p36"/>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217" name="Google Shape;217;p36"/>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218" name="Google Shape;218;p36"/>
          <p:cNvPicPr preferRelativeResize="0"/>
          <p:nvPr/>
        </p:nvPicPr>
        <p:blipFill rotWithShape="1">
          <a:blip r:embed="rId2">
            <a:alphaModFix amt="2990"/>
          </a:blip>
          <a:srcRect b="0" l="0" r="0" t="0"/>
          <a:stretch/>
        </p:blipFill>
        <p:spPr>
          <a:xfrm>
            <a:off x="2583634" y="852711"/>
            <a:ext cx="3976664" cy="3438073"/>
          </a:xfrm>
          <a:prstGeom prst="rect">
            <a:avLst/>
          </a:prstGeom>
          <a:noFill/>
          <a:ln>
            <a:noFill/>
          </a:ln>
        </p:spPr>
      </p:pic>
      <p:sp>
        <p:nvSpPr>
          <p:cNvPr id="219" name="Google Shape;219;p3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220" name="Shape 220"/>
        <p:cNvGrpSpPr/>
        <p:nvPr/>
      </p:nvGrpSpPr>
      <p:grpSpPr>
        <a:xfrm>
          <a:off x="0" y="0"/>
          <a:ext cx="0" cy="0"/>
          <a:chOff x="0" y="0"/>
          <a:chExt cx="0" cy="0"/>
        </a:xfrm>
      </p:grpSpPr>
      <p:sp>
        <p:nvSpPr>
          <p:cNvPr id="221" name="Google Shape;221;p37"/>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22" name="Google Shape;222;p37"/>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223" name="Google Shape;223;p37"/>
          <p:cNvGrpSpPr/>
          <p:nvPr/>
        </p:nvGrpSpPr>
        <p:grpSpPr>
          <a:xfrm>
            <a:off x="-17450" y="5084396"/>
            <a:ext cx="9178922" cy="59063"/>
            <a:chOff x="0" y="0"/>
            <a:chExt cx="24477125" cy="157500"/>
          </a:xfrm>
        </p:grpSpPr>
        <p:sp>
          <p:nvSpPr>
            <p:cNvPr id="224" name="Google Shape;224;p37"/>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25" name="Google Shape;225;p37"/>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226" name="Google Shape;226;p37"/>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227" name="Google Shape;227;p37"/>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228" name="Google Shape;228;p37"/>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229" name="Google Shape;229;p37"/>
          <p:cNvPicPr preferRelativeResize="0"/>
          <p:nvPr/>
        </p:nvPicPr>
        <p:blipFill rotWithShape="1">
          <a:blip r:embed="rId3">
            <a:alphaModFix amt="18340"/>
          </a:blip>
          <a:srcRect b="0" l="0" r="0" t="0"/>
          <a:stretch/>
        </p:blipFill>
        <p:spPr>
          <a:xfrm>
            <a:off x="7631260" y="4869421"/>
            <a:ext cx="1461635" cy="193074"/>
          </a:xfrm>
          <a:prstGeom prst="rect">
            <a:avLst/>
          </a:prstGeom>
          <a:noFill/>
          <a:ln>
            <a:noFill/>
          </a:ln>
        </p:spPr>
      </p:pic>
      <p:sp>
        <p:nvSpPr>
          <p:cNvPr id="230" name="Google Shape;230;p3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231" name="Shape 231"/>
        <p:cNvGrpSpPr/>
        <p:nvPr/>
      </p:nvGrpSpPr>
      <p:grpSpPr>
        <a:xfrm>
          <a:off x="0" y="0"/>
          <a:ext cx="0" cy="0"/>
          <a:chOff x="0" y="0"/>
          <a:chExt cx="0" cy="0"/>
        </a:xfrm>
      </p:grpSpPr>
      <p:sp>
        <p:nvSpPr>
          <p:cNvPr id="232" name="Google Shape;232;p38"/>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233" name="Google Shape;233;p38"/>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234" name="Google Shape;234;p3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235" name="Shape 235"/>
        <p:cNvGrpSpPr/>
        <p:nvPr/>
      </p:nvGrpSpPr>
      <p:grpSpPr>
        <a:xfrm>
          <a:off x="0" y="0"/>
          <a:ext cx="0" cy="0"/>
          <a:chOff x="0" y="0"/>
          <a:chExt cx="0" cy="0"/>
        </a:xfrm>
      </p:grpSpPr>
      <p:sp>
        <p:nvSpPr>
          <p:cNvPr id="236" name="Google Shape;236;p39"/>
          <p:cNvSpPr/>
          <p:nvPr>
            <p:ph idx="2" type="pic"/>
          </p:nvPr>
        </p:nvSpPr>
        <p:spPr>
          <a:xfrm>
            <a:off x="4685854" y="334863"/>
            <a:ext cx="2812800" cy="4333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37" name="Google Shape;237;p39"/>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38" name="Google Shape;238;p39"/>
          <p:cNvSpPr txBox="1"/>
          <p:nvPr>
            <p:ph idx="1" type="body"/>
          </p:nvPr>
        </p:nvSpPr>
        <p:spPr>
          <a:xfrm>
            <a:off x="1645295" y="2491383"/>
            <a:ext cx="2812800" cy="21699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39" name="Google Shape;239;p39"/>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240" name="Shape 240"/>
        <p:cNvGrpSpPr/>
        <p:nvPr/>
      </p:nvGrpSpPr>
      <p:grpSpPr>
        <a:xfrm>
          <a:off x="0" y="0"/>
          <a:ext cx="0" cy="0"/>
          <a:chOff x="0" y="0"/>
          <a:chExt cx="0" cy="0"/>
        </a:xfrm>
      </p:grpSpPr>
      <p:sp>
        <p:nvSpPr>
          <p:cNvPr id="241" name="Google Shape;241;p40"/>
          <p:cNvSpPr/>
          <p:nvPr>
            <p:ph idx="2" type="pic"/>
          </p:nvPr>
        </p:nvSpPr>
        <p:spPr>
          <a:xfrm>
            <a:off x="2000250" y="354955"/>
            <a:ext cx="5143500" cy="311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42" name="Google Shape;242;p40"/>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43" name="Google Shape;243;p40"/>
          <p:cNvSpPr txBox="1"/>
          <p:nvPr>
            <p:ph idx="1" type="body"/>
          </p:nvPr>
        </p:nvSpPr>
        <p:spPr>
          <a:xfrm>
            <a:off x="1812726" y="4299644"/>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44" name="Google Shape;244;p40"/>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項目符號與照片" showMasterSp="0">
  <p:cSld name="大標題、項目符號與照片">
    <p:spTree>
      <p:nvGrpSpPr>
        <p:cNvPr id="245" name="Shape 245"/>
        <p:cNvGrpSpPr/>
        <p:nvPr/>
      </p:nvGrpSpPr>
      <p:grpSpPr>
        <a:xfrm>
          <a:off x="0" y="0"/>
          <a:ext cx="0" cy="0"/>
          <a:chOff x="0" y="0"/>
          <a:chExt cx="0" cy="0"/>
        </a:xfrm>
      </p:grpSpPr>
      <p:sp>
        <p:nvSpPr>
          <p:cNvPr id="246" name="Google Shape;246;p41"/>
          <p:cNvSpPr/>
          <p:nvPr>
            <p:ph idx="2" type="pic"/>
          </p:nvPr>
        </p:nvSpPr>
        <p:spPr>
          <a:xfrm>
            <a:off x="4685854" y="1366242"/>
            <a:ext cx="2812800" cy="3315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47" name="Google Shape;247;p41"/>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248" name="Google Shape;248;p41"/>
          <p:cNvSpPr txBox="1"/>
          <p:nvPr>
            <p:ph idx="1" type="body"/>
          </p:nvPr>
        </p:nvSpPr>
        <p:spPr>
          <a:xfrm>
            <a:off x="1645295" y="1366242"/>
            <a:ext cx="2812800" cy="3315000"/>
          </a:xfrm>
          <a:prstGeom prst="rect">
            <a:avLst/>
          </a:prstGeom>
          <a:noFill/>
          <a:ln>
            <a:noFill/>
          </a:ln>
        </p:spPr>
        <p:txBody>
          <a:bodyPr anchorCtr="0" anchor="ctr" bIns="26775" lIns="26775" spcFirstLastPara="1" rIns="26775" wrap="square" tIns="26775">
            <a:noAutofit/>
          </a:bodyPr>
          <a:lstStyle>
            <a:lvl1pPr indent="-361950" lvl="0" marL="4572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61950" lvl="1" marL="9144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61950" lvl="2" marL="13716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61950" lvl="3" marL="18288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61950" lvl="4" marL="2286000" marR="0" algn="l">
              <a:lnSpc>
                <a:spcPct val="100000"/>
              </a:lnSpc>
              <a:spcBef>
                <a:spcPts val="1700"/>
              </a:spcBef>
              <a:spcAft>
                <a:spcPts val="0"/>
              </a:spcAft>
              <a:buClr>
                <a:srgbClr val="000000"/>
              </a:buClr>
              <a:buSzPts val="21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49" name="Google Shape;249;p41"/>
          <p:cNvSpPr txBox="1"/>
          <p:nvPr>
            <p:ph idx="12" type="sldNum"/>
          </p:nvPr>
        </p:nvSpPr>
        <p:spPr>
          <a:xfrm>
            <a:off x="4482789" y="4902398"/>
            <a:ext cx="174900" cy="1773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一頁三張" showMasterSp="0">
  <p:cSld name="照片 - 一頁三張">
    <p:spTree>
      <p:nvGrpSpPr>
        <p:cNvPr id="250" name="Shape 250"/>
        <p:cNvGrpSpPr/>
        <p:nvPr/>
      </p:nvGrpSpPr>
      <p:grpSpPr>
        <a:xfrm>
          <a:off x="0" y="0"/>
          <a:ext cx="0" cy="0"/>
          <a:chOff x="0" y="0"/>
          <a:chExt cx="0" cy="0"/>
        </a:xfrm>
      </p:grpSpPr>
      <p:sp>
        <p:nvSpPr>
          <p:cNvPr id="251" name="Google Shape;251;p42"/>
          <p:cNvSpPr/>
          <p:nvPr>
            <p:ph idx="2" type="pic"/>
          </p:nvPr>
        </p:nvSpPr>
        <p:spPr>
          <a:xfrm>
            <a:off x="4685854" y="2685604"/>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52" name="Google Shape;252;p42"/>
          <p:cNvSpPr/>
          <p:nvPr>
            <p:ph idx="3" type="pic"/>
          </p:nvPr>
        </p:nvSpPr>
        <p:spPr>
          <a:xfrm>
            <a:off x="4685854" y="468808"/>
            <a:ext cx="2812800" cy="1989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53" name="Google Shape;253;p42"/>
          <p:cNvSpPr/>
          <p:nvPr>
            <p:ph idx="4" type="pic"/>
          </p:nvPr>
        </p:nvSpPr>
        <p:spPr>
          <a:xfrm>
            <a:off x="1645295" y="468808"/>
            <a:ext cx="2812800" cy="420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54" name="Google Shape;254;p42"/>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副標題" showMasterSp="0" type="title">
  <p:cSld name="TITLE">
    <p:spTree>
      <p:nvGrpSpPr>
        <p:cNvPr id="32" name="Shape 32"/>
        <p:cNvGrpSpPr/>
        <p:nvPr/>
      </p:nvGrpSpPr>
      <p:grpSpPr>
        <a:xfrm>
          <a:off x="0" y="0"/>
          <a:ext cx="0" cy="0"/>
          <a:chOff x="0" y="0"/>
          <a:chExt cx="0" cy="0"/>
        </a:xfrm>
      </p:grpSpPr>
      <p:sp>
        <p:nvSpPr>
          <p:cNvPr id="33" name="Google Shape;33;p5"/>
          <p:cNvSpPr txBox="1"/>
          <p:nvPr>
            <p:ph type="title"/>
          </p:nvPr>
        </p:nvSpPr>
        <p:spPr>
          <a:xfrm>
            <a:off x="1812726" y="1079647"/>
            <a:ext cx="5518500" cy="17412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1A1A1A"/>
              </a:buClr>
              <a:buSzPts val="4200"/>
              <a:buFont typeface="Arial"/>
              <a:buNone/>
              <a:defRPr b="0" i="0" sz="42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34" name="Google Shape;34;p5"/>
          <p:cNvSpPr txBox="1"/>
          <p:nvPr>
            <p:ph idx="1" type="body"/>
          </p:nvPr>
        </p:nvSpPr>
        <p:spPr>
          <a:xfrm>
            <a:off x="1812726" y="2874514"/>
            <a:ext cx="5518500" cy="596100"/>
          </a:xfrm>
          <a:prstGeom prst="rect">
            <a:avLst/>
          </a:prstGeom>
          <a:noFill/>
          <a:ln>
            <a:noFill/>
          </a:ln>
        </p:spPr>
        <p:txBody>
          <a:bodyPr anchorCtr="0" anchor="t" bIns="26775" lIns="26775" spcFirstLastPara="1" rIns="26775" wrap="square" tIns="26775">
            <a:noAutofit/>
          </a:bodyPr>
          <a:lstStyle>
            <a:lvl1pPr indent="-228600" lvl="0" marL="4572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ctr">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35" name="Google Shape;35;p5"/>
          <p:cNvSpPr/>
          <p:nvPr/>
        </p:nvSpPr>
        <p:spPr>
          <a:xfrm>
            <a:off x="-64368" y="-31180"/>
            <a:ext cx="9272700" cy="1519200"/>
          </a:xfrm>
          <a:prstGeom prst="rect">
            <a:avLst/>
          </a:prstGeom>
          <a:solidFill>
            <a:srgbClr val="56BADC"/>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pic>
        <p:nvPicPr>
          <p:cNvPr descr="影像" id="36" name="Google Shape;36;p5"/>
          <p:cNvPicPr preferRelativeResize="0"/>
          <p:nvPr/>
        </p:nvPicPr>
        <p:blipFill rotWithShape="1">
          <a:blip r:embed="rId2">
            <a:alphaModFix/>
          </a:blip>
          <a:srcRect b="31508" l="0" r="0" t="0"/>
          <a:stretch/>
        </p:blipFill>
        <p:spPr>
          <a:xfrm>
            <a:off x="6438263" y="131823"/>
            <a:ext cx="2715223" cy="1356080"/>
          </a:xfrm>
          <a:prstGeom prst="rect">
            <a:avLst/>
          </a:prstGeom>
          <a:noFill/>
          <a:ln>
            <a:noFill/>
          </a:ln>
        </p:spPr>
      </p:pic>
      <p:pic>
        <p:nvPicPr>
          <p:cNvPr descr="影像" id="37" name="Google Shape;37;p5"/>
          <p:cNvPicPr preferRelativeResize="0"/>
          <p:nvPr/>
        </p:nvPicPr>
        <p:blipFill rotWithShape="1">
          <a:blip r:embed="rId3">
            <a:alphaModFix/>
          </a:blip>
          <a:srcRect b="0" l="0" r="0" t="0"/>
          <a:stretch/>
        </p:blipFill>
        <p:spPr>
          <a:xfrm>
            <a:off x="-41394" y="531591"/>
            <a:ext cx="1998515" cy="956300"/>
          </a:xfrm>
          <a:prstGeom prst="rect">
            <a:avLst/>
          </a:prstGeom>
          <a:noFill/>
          <a:ln>
            <a:noFill/>
          </a:ln>
        </p:spPr>
      </p:pic>
      <p:pic>
        <p:nvPicPr>
          <p:cNvPr descr="影像" id="38" name="Google Shape;38;p5"/>
          <p:cNvPicPr preferRelativeResize="0"/>
          <p:nvPr/>
        </p:nvPicPr>
        <p:blipFill rotWithShape="1">
          <a:blip r:embed="rId4">
            <a:alphaModFix/>
          </a:blip>
          <a:srcRect b="0" l="0" r="0" t="0"/>
          <a:stretch/>
        </p:blipFill>
        <p:spPr>
          <a:xfrm>
            <a:off x="133305" y="106283"/>
            <a:ext cx="1787485" cy="236117"/>
          </a:xfrm>
          <a:prstGeom prst="rect">
            <a:avLst/>
          </a:prstGeom>
          <a:noFill/>
          <a:ln>
            <a:noFill/>
          </a:ln>
        </p:spPr>
      </p:pic>
      <p:pic>
        <p:nvPicPr>
          <p:cNvPr descr="影像" id="39" name="Google Shape;39;p5"/>
          <p:cNvPicPr preferRelativeResize="0"/>
          <p:nvPr/>
        </p:nvPicPr>
        <p:blipFill rotWithShape="1">
          <a:blip r:embed="rId5">
            <a:alphaModFix/>
          </a:blip>
          <a:srcRect b="0" l="0" r="0" t="0"/>
          <a:stretch/>
        </p:blipFill>
        <p:spPr>
          <a:xfrm>
            <a:off x="5892910" y="1022686"/>
            <a:ext cx="406181" cy="250153"/>
          </a:xfrm>
          <a:prstGeom prst="rect">
            <a:avLst/>
          </a:prstGeom>
          <a:noFill/>
          <a:ln>
            <a:noFill/>
          </a:ln>
        </p:spPr>
      </p:pic>
      <p:sp>
        <p:nvSpPr>
          <p:cNvPr id="40" name="Google Shape;40;p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showMasterSp="0">
  <p:cSld name="照片">
    <p:spTree>
      <p:nvGrpSpPr>
        <p:cNvPr id="255" name="Shape 255"/>
        <p:cNvGrpSpPr/>
        <p:nvPr/>
      </p:nvGrpSpPr>
      <p:grpSpPr>
        <a:xfrm>
          <a:off x="0" y="0"/>
          <a:ext cx="0" cy="0"/>
          <a:chOff x="0" y="0"/>
          <a:chExt cx="0" cy="0"/>
        </a:xfrm>
      </p:grpSpPr>
      <p:sp>
        <p:nvSpPr>
          <p:cNvPr id="256" name="Google Shape;256;p43"/>
          <p:cNvSpPr/>
          <p:nvPr>
            <p:ph idx="2" type="pic"/>
          </p:nvPr>
        </p:nvSpPr>
        <p:spPr>
          <a:xfrm>
            <a:off x="1143000" y="0"/>
            <a:ext cx="6858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257" name="Google Shape;257;p43"/>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258" name="Shape 258"/>
        <p:cNvGrpSpPr/>
        <p:nvPr/>
      </p:nvGrpSpPr>
      <p:grpSpPr>
        <a:xfrm>
          <a:off x="0" y="0"/>
          <a:ext cx="0" cy="0"/>
          <a:chOff x="0" y="0"/>
          <a:chExt cx="0" cy="0"/>
        </a:xfrm>
      </p:grpSpPr>
      <p:sp>
        <p:nvSpPr>
          <p:cNvPr id="259" name="Google Shape;259;p44"/>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4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6" name="Google Shape;266;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267" name="Shape 267"/>
        <p:cNvGrpSpPr/>
        <p:nvPr/>
      </p:nvGrpSpPr>
      <p:grpSpPr>
        <a:xfrm>
          <a:off x="0" y="0"/>
          <a:ext cx="0" cy="0"/>
          <a:chOff x="0" y="0"/>
          <a:chExt cx="0" cy="0"/>
        </a:xfrm>
      </p:grpSpPr>
      <p:sp>
        <p:nvSpPr>
          <p:cNvPr id="268" name="Google Shape;268;p47"/>
          <p:cNvSpPr txBox="1"/>
          <p:nvPr>
            <p:ph type="title"/>
          </p:nvPr>
        </p:nvSpPr>
        <p:spPr>
          <a:xfrm>
            <a:off x="1042350" y="2987200"/>
            <a:ext cx="6568500" cy="1621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56BADC"/>
              </a:buClr>
              <a:buSzPts val="4800"/>
              <a:buFont typeface="Arial"/>
              <a:buNone/>
              <a:defRPr b="0" i="0" sz="4800" u="none" cap="none" strike="noStrike">
                <a:solidFill>
                  <a:srgbClr val="56BADC"/>
                </a:solidFill>
                <a:latin typeface="Arial"/>
                <a:ea typeface="Arial"/>
                <a:cs typeface="Arial"/>
                <a:sym typeface="Arial"/>
              </a:defRPr>
            </a:lvl1pPr>
            <a:lvl2pPr lvl="1"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269" name="Google Shape;269;p47"/>
          <p:cNvSpPr txBox="1"/>
          <p:nvPr>
            <p:ph idx="1" type="subTitle"/>
          </p:nvPr>
        </p:nvSpPr>
        <p:spPr>
          <a:xfrm>
            <a:off x="1104200" y="2045700"/>
            <a:ext cx="6043500" cy="78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2"/>
              </a:buClr>
              <a:buSzPts val="1800"/>
              <a:buFont typeface="Arial"/>
              <a:buNone/>
              <a:defRPr b="1" i="0" sz="1000" u="none" cap="none" strike="noStrike">
                <a:solidFill>
                  <a:schemeClr val="dk2"/>
                </a:solidFill>
                <a:latin typeface="Arial"/>
                <a:ea typeface="Arial"/>
                <a:cs typeface="Arial"/>
                <a:sym typeface="Arial"/>
              </a:defRPr>
            </a:lvl1pPr>
            <a:lvl2pPr lvl="1"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algn="l">
              <a:lnSpc>
                <a:spcPct val="100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270" name="Google Shape;270;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8"/>
          <p:cNvSpPr txBox="1"/>
          <p:nvPr>
            <p:ph type="ctrTitle"/>
          </p:nvPr>
        </p:nvSpPr>
        <p:spPr>
          <a:xfrm>
            <a:off x="311708" y="1562850"/>
            <a:ext cx="8520600" cy="20526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1A1A1A"/>
              </a:buClr>
              <a:buSzPts val="5200"/>
              <a:buFont typeface="Arial"/>
              <a:buNone/>
              <a:defRPr b="0" i="0" sz="5200" u="none" cap="none" strike="noStrike">
                <a:solidFill>
                  <a:srgbClr val="1A1A1A"/>
                </a:solidFill>
                <a:latin typeface="Arial"/>
                <a:ea typeface="Arial"/>
                <a:cs typeface="Arial"/>
                <a:sym typeface="Arial"/>
              </a:defRPr>
            </a:lvl1pPr>
            <a:lvl2pPr lvl="1"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273" name="Google Shape;273;p48"/>
          <p:cNvSpPr txBox="1"/>
          <p:nvPr>
            <p:ph idx="1" type="subTitle"/>
          </p:nvPr>
        </p:nvSpPr>
        <p:spPr>
          <a:xfrm>
            <a:off x="311700" y="3652400"/>
            <a:ext cx="8520600" cy="7926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274" name="Google Shape;274;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49"/>
          <p:cNvSpPr txBox="1"/>
          <p:nvPr/>
        </p:nvSpPr>
        <p:spPr>
          <a:xfrm>
            <a:off x="2192025" y="813500"/>
            <a:ext cx="5226600" cy="2501100"/>
          </a:xfrm>
          <a:prstGeom prst="rect">
            <a:avLst/>
          </a:prstGeom>
          <a:noFill/>
          <a:ln>
            <a:noFill/>
          </a:ln>
        </p:spPr>
        <p:txBody>
          <a:bodyPr anchorCtr="0" anchor="ctr" bIns="91425" lIns="91425" spcFirstLastPara="1" rIns="91425" wrap="square" tIns="91425">
            <a:noAutofit/>
          </a:bodyPr>
          <a:lstStyle/>
          <a:p>
            <a:pPr indent="7848600" lvl="0" marL="0" marR="0" rtl="0" algn="ctr">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ctr">
              <a:lnSpc>
                <a:spcPct val="200000"/>
              </a:lnSpc>
              <a:spcBef>
                <a:spcPts val="0"/>
              </a:spcBef>
              <a:spcAft>
                <a:spcPts val="0"/>
              </a:spcAft>
              <a:buClr>
                <a:srgbClr val="000000"/>
              </a:buClr>
              <a:buSzPts val="1800"/>
              <a:buFont typeface="Arial"/>
              <a:buNone/>
            </a:pPr>
            <a:r>
              <a:rPr b="0" i="0" lang="zh-TW" sz="1800" u="none" cap="none" strike="noStrike">
                <a:solidFill>
                  <a:srgbClr val="1A1A1A"/>
                </a:solidFill>
                <a:latin typeface="Arial"/>
                <a:ea typeface="Arial"/>
                <a:cs typeface="Arial"/>
                <a:sym typeface="Arial"/>
              </a:rPr>
              <a:t>「版權聲明頁」</a:t>
            </a:r>
            <a:endParaRPr b="0"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rPr b="0" i="0" lang="zh-TW" sz="1300" u="none" cap="none" strike="noStrik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1300" u="none" cap="none" strike="noStrike">
              <a:solidFill>
                <a:srgbClr val="1A1A1A"/>
              </a:solidFill>
              <a:latin typeface="Arial"/>
              <a:ea typeface="Arial"/>
              <a:cs typeface="Arial"/>
              <a:sym typeface="Arial"/>
            </a:endParaRPr>
          </a:p>
        </p:txBody>
      </p:sp>
      <p:sp>
        <p:nvSpPr>
          <p:cNvPr id="277" name="Google Shape;277;p49"/>
          <p:cNvSpPr txBox="1"/>
          <p:nvPr/>
        </p:nvSpPr>
        <p:spPr>
          <a:xfrm>
            <a:off x="4047325" y="4337825"/>
            <a:ext cx="1331400" cy="21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 台灣人工智慧學校</a:t>
            </a:r>
            <a:endParaRPr b="0" i="0" sz="1000" u="none" cap="none" strike="noStrike">
              <a:solidFill>
                <a:srgbClr val="000000"/>
              </a:solidFill>
              <a:latin typeface="Arial"/>
              <a:ea typeface="Arial"/>
              <a:cs typeface="Arial"/>
              <a:sym typeface="Arial"/>
            </a:endParaRPr>
          </a:p>
        </p:txBody>
      </p:sp>
      <p:sp>
        <p:nvSpPr>
          <p:cNvPr id="278" name="Google Shape;278;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50"/>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81" name="Google Shape;281;p5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82" name="Google Shape;282;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51"/>
          <p:cNvSpPr txBox="1"/>
          <p:nvPr>
            <p:ph idx="1" type="body"/>
          </p:nvPr>
        </p:nvSpPr>
        <p:spPr>
          <a:xfrm>
            <a:off x="3117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85" name="Google Shape;285;p51"/>
          <p:cNvSpPr txBox="1"/>
          <p:nvPr>
            <p:ph idx="2" type="body"/>
          </p:nvPr>
        </p:nvSpPr>
        <p:spPr>
          <a:xfrm>
            <a:off x="4832400" y="1039100"/>
            <a:ext cx="3999900" cy="3416400"/>
          </a:xfrm>
          <a:prstGeom prst="rect">
            <a:avLst/>
          </a:prstGeom>
          <a:noFill/>
          <a:ln>
            <a:noFill/>
          </a:ln>
        </p:spPr>
        <p:txBody>
          <a:bodyPr anchorCtr="0" anchor="t" bIns="91425" lIns="91425" spcFirstLastPara="1" rIns="91425" wrap="square" tIns="91425">
            <a:noAutofit/>
          </a:bodyPr>
          <a:lstStyle>
            <a:lvl1pPr indent="-317500" lvl="0" marL="457200" marR="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86" name="Google Shape;286;p5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000"/>
              </a:spcBef>
              <a:spcAft>
                <a:spcPts val="0"/>
              </a:spcAft>
              <a:buClr>
                <a:srgbClr val="1A1A1A"/>
              </a:buClr>
              <a:buSzPts val="2400"/>
              <a:buFont typeface="Arial"/>
              <a:buNone/>
              <a:defRPr b="0" i="0" sz="2400" u="none" cap="none" strike="noStrike">
                <a:solidFill>
                  <a:srgbClr val="1A1A1A"/>
                </a:solidFill>
                <a:latin typeface="Arial"/>
                <a:ea typeface="Arial"/>
                <a:cs typeface="Arial"/>
                <a:sym typeface="Arial"/>
              </a:defRPr>
            </a:lvl1pPr>
            <a:lvl2pPr lvl="1"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algn="l">
              <a:lnSpc>
                <a:spcPct val="10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87" name="Google Shape;287;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8" name="Shape 288"/>
        <p:cNvGrpSpPr/>
        <p:nvPr/>
      </p:nvGrpSpPr>
      <p:grpSpPr>
        <a:xfrm>
          <a:off x="0" y="0"/>
          <a:ext cx="0" cy="0"/>
          <a:chOff x="0" y="0"/>
          <a:chExt cx="0" cy="0"/>
        </a:xfrm>
      </p:grpSpPr>
      <p:sp>
        <p:nvSpPr>
          <p:cNvPr id="289" name="Google Shape;289;p5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90" name="Google Shape;290;p5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91" name="Google Shape;29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92" name="Shape 292"/>
        <p:cNvGrpSpPr/>
        <p:nvPr/>
      </p:nvGrpSpPr>
      <p:grpSpPr>
        <a:xfrm>
          <a:off x="0" y="0"/>
          <a:ext cx="0" cy="0"/>
          <a:chOff x="0" y="0"/>
          <a:chExt cx="0" cy="0"/>
        </a:xfrm>
      </p:grpSpPr>
      <p:sp>
        <p:nvSpPr>
          <p:cNvPr id="293" name="Google Shape;293;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295" name="Google Shape;295;p5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296" name="Google Shape;296;p5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97" name="Google Shape;297;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名言語錄" showMasterSp="0">
  <p:cSld name="TITLE_AND_BODY 2">
    <p:spTree>
      <p:nvGrpSpPr>
        <p:cNvPr id="41" name="Shape 41"/>
        <p:cNvGrpSpPr/>
        <p:nvPr/>
      </p:nvGrpSpPr>
      <p:grpSpPr>
        <a:xfrm>
          <a:off x="0" y="0"/>
          <a:ext cx="0" cy="0"/>
          <a:chOff x="0" y="0"/>
          <a:chExt cx="0" cy="0"/>
        </a:xfrm>
      </p:grpSpPr>
      <p:sp>
        <p:nvSpPr>
          <p:cNvPr id="42" name="Google Shape;42;p6"/>
          <p:cNvSpPr txBox="1"/>
          <p:nvPr/>
        </p:nvSpPr>
        <p:spPr>
          <a:xfrm>
            <a:off x="3980920" y="4286250"/>
            <a:ext cx="1182300" cy="214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zh-TW" sz="1000" u="none" cap="none" strike="noStrike">
                <a:solidFill>
                  <a:srgbClr val="000000"/>
                </a:solidFill>
                <a:latin typeface="Arial"/>
                <a:ea typeface="Arial"/>
                <a:cs typeface="Arial"/>
                <a:sym typeface="Arial"/>
              </a:rPr>
              <a:t>–</a:t>
            </a:r>
            <a:r>
              <a:rPr b="0" i="0" lang="zh-TW" sz="800" u="none" cap="none" strike="noStrike">
                <a:solidFill>
                  <a:srgbClr val="000000"/>
                </a:solidFill>
                <a:latin typeface="Arial"/>
                <a:ea typeface="Arial"/>
                <a:cs typeface="Arial"/>
                <a:sym typeface="Arial"/>
              </a:rPr>
              <a:t> </a:t>
            </a:r>
            <a:r>
              <a:rPr b="0" i="0" lang="zh-TW" sz="1000" u="none" cap="none" strike="noStrike">
                <a:solidFill>
                  <a:srgbClr val="000000"/>
                </a:solidFill>
                <a:latin typeface="Arial"/>
                <a:ea typeface="Arial"/>
                <a:cs typeface="Arial"/>
                <a:sym typeface="Arial"/>
              </a:rPr>
              <a:t>台灣人工智慧學校</a:t>
            </a:r>
            <a:endParaRPr b="0" i="0" sz="500" u="none" cap="none" strike="noStrike">
              <a:solidFill>
                <a:srgbClr val="000000"/>
              </a:solidFill>
              <a:latin typeface="Arial"/>
              <a:ea typeface="Arial"/>
              <a:cs typeface="Arial"/>
              <a:sym typeface="Arial"/>
            </a:endParaRPr>
          </a:p>
        </p:txBody>
      </p:sp>
      <p:sp>
        <p:nvSpPr>
          <p:cNvPr id="43" name="Google Shape;43;p6"/>
          <p:cNvSpPr txBox="1"/>
          <p:nvPr/>
        </p:nvSpPr>
        <p:spPr>
          <a:xfrm>
            <a:off x="2242626" y="1332944"/>
            <a:ext cx="4658700" cy="1842600"/>
          </a:xfrm>
          <a:prstGeom prst="rect">
            <a:avLst/>
          </a:prstGeom>
          <a:noFill/>
          <a:ln>
            <a:noFill/>
          </a:ln>
        </p:spPr>
        <p:txBody>
          <a:bodyPr anchorCtr="0" anchor="ctr" bIns="19050" lIns="19050" spcFirstLastPara="1" rIns="19050" wrap="square" tIns="19050">
            <a:noAutofit/>
          </a:bodyPr>
          <a:lstStyle/>
          <a:p>
            <a:pPr indent="0" lvl="0" marL="0" marR="0" rtl="0" algn="ctr">
              <a:lnSpc>
                <a:spcPct val="150000"/>
              </a:lnSpc>
              <a:spcBef>
                <a:spcPts val="0"/>
              </a:spcBef>
              <a:spcAft>
                <a:spcPts val="0"/>
              </a:spcAft>
              <a:buClr>
                <a:srgbClr val="000000"/>
              </a:buClr>
              <a:buSzPts val="1800"/>
              <a:buFont typeface="Arial"/>
              <a:buNone/>
            </a:pPr>
            <a:r>
              <a:rPr b="0" i="0" lang="zh-TW" sz="1800" u="none" cap="none" strike="noStrike">
                <a:solidFill>
                  <a:srgbClr val="000000"/>
                </a:solidFill>
                <a:latin typeface="Arial"/>
                <a:ea typeface="Arial"/>
                <a:cs typeface="Arial"/>
                <a:sym typeface="Arial"/>
              </a:rPr>
              <a:t>「版權聲明頁」</a:t>
            </a:r>
            <a:endParaRPr b="0" i="0" sz="5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1300"/>
              <a:buFont typeface="Arial"/>
              <a:buNone/>
            </a:pPr>
            <a:r>
              <a:rPr b="0" i="0" lang="zh-TW" sz="1300" u="none" cap="none" strike="noStrike">
                <a:solidFill>
                  <a:srgbClr val="000000"/>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b="0" i="0" sz="500" u="none" cap="none" strike="noStrike">
              <a:solidFill>
                <a:srgbClr val="000000"/>
              </a:solidFill>
              <a:latin typeface="Arial"/>
              <a:ea typeface="Arial"/>
              <a:cs typeface="Arial"/>
              <a:sym typeface="Arial"/>
            </a:endParaRPr>
          </a:p>
        </p:txBody>
      </p:sp>
      <p:pic>
        <p:nvPicPr>
          <p:cNvPr descr="影像" id="44" name="Google Shape;44;p6"/>
          <p:cNvPicPr preferRelativeResize="0"/>
          <p:nvPr/>
        </p:nvPicPr>
        <p:blipFill rotWithShape="1">
          <a:blip r:embed="rId2">
            <a:alphaModFix amt="2990"/>
          </a:blip>
          <a:srcRect b="0" l="0" r="0" t="0"/>
          <a:stretch/>
        </p:blipFill>
        <p:spPr>
          <a:xfrm>
            <a:off x="2583634" y="852711"/>
            <a:ext cx="3976664" cy="3438073"/>
          </a:xfrm>
          <a:prstGeom prst="rect">
            <a:avLst/>
          </a:prstGeom>
          <a:noFill/>
          <a:ln>
            <a:noFill/>
          </a:ln>
        </p:spPr>
      </p:pic>
      <p:sp>
        <p:nvSpPr>
          <p:cNvPr id="45" name="Google Shape;45;p6"/>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98" name="Shape 298"/>
        <p:cNvGrpSpPr/>
        <p:nvPr/>
      </p:nvGrpSpPr>
      <p:grpSpPr>
        <a:xfrm>
          <a:off x="0" y="0"/>
          <a:ext cx="0" cy="0"/>
          <a:chOff x="0" y="0"/>
          <a:chExt cx="0" cy="0"/>
        </a:xfrm>
      </p:grpSpPr>
      <p:sp>
        <p:nvSpPr>
          <p:cNvPr id="299" name="Google Shape;299;p5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300" name="Google Shape;300;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301" name="Shape 301"/>
        <p:cNvGrpSpPr/>
        <p:nvPr/>
      </p:nvGrpSpPr>
      <p:grpSpPr>
        <a:xfrm>
          <a:off x="0" y="0"/>
          <a:ext cx="0" cy="0"/>
          <a:chOff x="0" y="0"/>
          <a:chExt cx="0" cy="0"/>
        </a:xfrm>
      </p:grpSpPr>
      <p:sp>
        <p:nvSpPr>
          <p:cNvPr id="302" name="Google Shape;302;p5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303" name="Google Shape;303;p5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marR="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04" name="Google Shape;304;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5" name="Shape 305"/>
        <p:cNvGrpSpPr/>
        <p:nvPr/>
      </p:nvGrpSpPr>
      <p:grpSpPr>
        <a:xfrm>
          <a:off x="0" y="0"/>
          <a:ext cx="0" cy="0"/>
          <a:chOff x="0" y="0"/>
          <a:chExt cx="0" cy="0"/>
        </a:xfrm>
      </p:grpSpPr>
      <p:sp>
        <p:nvSpPr>
          <p:cNvPr id="306" name="Google Shape;306;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大標題與項目符號" showMasterSp="0">
  <p:cSld name="大標題與項目符號">
    <p:spTree>
      <p:nvGrpSpPr>
        <p:cNvPr id="46" name="Shape 46"/>
        <p:cNvGrpSpPr/>
        <p:nvPr/>
      </p:nvGrpSpPr>
      <p:grpSpPr>
        <a:xfrm>
          <a:off x="0" y="0"/>
          <a:ext cx="0" cy="0"/>
          <a:chOff x="0" y="0"/>
          <a:chExt cx="0" cy="0"/>
        </a:xfrm>
      </p:grpSpPr>
      <p:sp>
        <p:nvSpPr>
          <p:cNvPr id="47" name="Google Shape;47;p7"/>
          <p:cNvSpPr txBox="1"/>
          <p:nvPr>
            <p:ph type="title"/>
          </p:nvPr>
        </p:nvSpPr>
        <p:spPr>
          <a:xfrm>
            <a:off x="471488" y="214313"/>
            <a:ext cx="5853300" cy="566700"/>
          </a:xfrm>
          <a:prstGeom prst="rect">
            <a:avLst/>
          </a:prstGeom>
          <a:noFill/>
          <a:ln>
            <a:noFill/>
          </a:ln>
        </p:spPr>
        <p:txBody>
          <a:bodyPr anchorCtr="0" anchor="ctr"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48" name="Google Shape;48;p7"/>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grpSp>
        <p:nvGrpSpPr>
          <p:cNvPr id="49" name="Google Shape;49;p7"/>
          <p:cNvGrpSpPr/>
          <p:nvPr/>
        </p:nvGrpSpPr>
        <p:grpSpPr>
          <a:xfrm>
            <a:off x="-17450" y="5084396"/>
            <a:ext cx="9178922" cy="59063"/>
            <a:chOff x="0" y="0"/>
            <a:chExt cx="24477125" cy="157500"/>
          </a:xfrm>
        </p:grpSpPr>
        <p:sp>
          <p:nvSpPr>
            <p:cNvPr id="50" name="Google Shape;50;p7"/>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1" name="Google Shape;51;p7"/>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52" name="Google Shape;52;p7"/>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53" name="Google Shape;53;p7"/>
          <p:cNvPicPr preferRelativeResize="0"/>
          <p:nvPr/>
        </p:nvPicPr>
        <p:blipFill rotWithShape="1">
          <a:blip r:embed="rId2">
            <a:alphaModFix/>
          </a:blip>
          <a:srcRect b="0" l="0" r="0" t="0"/>
          <a:stretch/>
        </p:blipFill>
        <p:spPr>
          <a:xfrm>
            <a:off x="-41394" y="4351927"/>
            <a:ext cx="1544781" cy="739186"/>
          </a:xfrm>
          <a:prstGeom prst="rect">
            <a:avLst/>
          </a:prstGeom>
          <a:noFill/>
          <a:ln>
            <a:noFill/>
          </a:ln>
        </p:spPr>
      </p:pic>
      <p:cxnSp>
        <p:nvCxnSpPr>
          <p:cNvPr id="54" name="Google Shape;54;p7"/>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55" name="Google Shape;55;p7"/>
          <p:cNvPicPr preferRelativeResize="0"/>
          <p:nvPr/>
        </p:nvPicPr>
        <p:blipFill rotWithShape="1">
          <a:blip r:embed="rId3">
            <a:alphaModFix amt="18340"/>
          </a:blip>
          <a:srcRect b="0" l="0" r="0" t="0"/>
          <a:stretch/>
        </p:blipFill>
        <p:spPr>
          <a:xfrm>
            <a:off x="7631260" y="4869421"/>
            <a:ext cx="1461635" cy="193074"/>
          </a:xfrm>
          <a:prstGeom prst="rect">
            <a:avLst/>
          </a:prstGeom>
          <a:noFill/>
          <a:ln>
            <a:noFill/>
          </a:ln>
        </p:spPr>
      </p:pic>
      <p:sp>
        <p:nvSpPr>
          <p:cNvPr id="56" name="Google Shape;56;p7"/>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項目符號" showMasterSp="0">
  <p:cSld name="項目符號">
    <p:spTree>
      <p:nvGrpSpPr>
        <p:cNvPr id="57" name="Shape 57"/>
        <p:cNvGrpSpPr/>
        <p:nvPr/>
      </p:nvGrpSpPr>
      <p:grpSpPr>
        <a:xfrm>
          <a:off x="0" y="0"/>
          <a:ext cx="0" cy="0"/>
          <a:chOff x="0" y="0"/>
          <a:chExt cx="0" cy="0"/>
        </a:xfrm>
      </p:grpSpPr>
      <p:sp>
        <p:nvSpPr>
          <p:cNvPr id="58" name="Google Shape;58;p8"/>
          <p:cNvSpPr txBox="1"/>
          <p:nvPr>
            <p:ph idx="1" type="body"/>
          </p:nvPr>
        </p:nvSpPr>
        <p:spPr>
          <a:xfrm>
            <a:off x="1645295" y="669726"/>
            <a:ext cx="5853300" cy="3804000"/>
          </a:xfrm>
          <a:prstGeom prst="rect">
            <a:avLst/>
          </a:prstGeom>
          <a:noFill/>
          <a:ln>
            <a:noFill/>
          </a:ln>
        </p:spPr>
        <p:txBody>
          <a:bodyPr anchorCtr="0" anchor="ctr" bIns="26775" lIns="26775" spcFirstLastPara="1" rIns="26775" wrap="square" tIns="26775">
            <a:noAutofit/>
          </a:bodyPr>
          <a:lstStyle>
            <a:lvl1pPr indent="-381000" lvl="0" marL="457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pic>
        <p:nvPicPr>
          <p:cNvPr descr="影像" id="59" name="Google Shape;59;p8"/>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60" name="Google Shape;60;p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直式" showMasterSp="0">
  <p:cSld name="照片 - 直式">
    <p:spTree>
      <p:nvGrpSpPr>
        <p:cNvPr id="61" name="Shape 61"/>
        <p:cNvGrpSpPr/>
        <p:nvPr/>
      </p:nvGrpSpPr>
      <p:grpSpPr>
        <a:xfrm>
          <a:off x="0" y="0"/>
          <a:ext cx="0" cy="0"/>
          <a:chOff x="0" y="0"/>
          <a:chExt cx="0" cy="0"/>
        </a:xfrm>
      </p:grpSpPr>
      <p:sp>
        <p:nvSpPr>
          <p:cNvPr id="62" name="Google Shape;62;p9"/>
          <p:cNvSpPr/>
          <p:nvPr>
            <p:ph idx="2" type="pic"/>
          </p:nvPr>
        </p:nvSpPr>
        <p:spPr>
          <a:xfrm>
            <a:off x="4685854" y="334863"/>
            <a:ext cx="2812800" cy="43332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3" name="Google Shape;63;p9"/>
          <p:cNvSpPr txBox="1"/>
          <p:nvPr>
            <p:ph type="title"/>
          </p:nvPr>
        </p:nvSpPr>
        <p:spPr>
          <a:xfrm>
            <a:off x="1645295" y="334863"/>
            <a:ext cx="2812800" cy="2103000"/>
          </a:xfrm>
          <a:prstGeom prst="rect">
            <a:avLst/>
          </a:prstGeom>
          <a:noFill/>
          <a:ln>
            <a:noFill/>
          </a:ln>
        </p:spPr>
        <p:txBody>
          <a:bodyPr anchorCtr="0" anchor="b" bIns="26775" lIns="26775" spcFirstLastPara="1" rIns="26775" wrap="square" tIns="26775">
            <a:noAutofit/>
          </a:bodyPr>
          <a:lstStyle>
            <a:lvl1pPr lvl="0" marR="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4" name="Google Shape;64;p9"/>
          <p:cNvSpPr txBox="1"/>
          <p:nvPr>
            <p:ph idx="1" type="body"/>
          </p:nvPr>
        </p:nvSpPr>
        <p:spPr>
          <a:xfrm>
            <a:off x="1645295" y="2491383"/>
            <a:ext cx="2812800" cy="21699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5" name="Google Shape;65;p9"/>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照片 - 水平" showMasterSp="0">
  <p:cSld name="照片 - 水平">
    <p:spTree>
      <p:nvGrpSpPr>
        <p:cNvPr id="66" name="Shape 66"/>
        <p:cNvGrpSpPr/>
        <p:nvPr/>
      </p:nvGrpSpPr>
      <p:grpSpPr>
        <a:xfrm>
          <a:off x="0" y="0"/>
          <a:ext cx="0" cy="0"/>
          <a:chOff x="0" y="0"/>
          <a:chExt cx="0" cy="0"/>
        </a:xfrm>
      </p:grpSpPr>
      <p:sp>
        <p:nvSpPr>
          <p:cNvPr id="67" name="Google Shape;67;p10"/>
          <p:cNvSpPr/>
          <p:nvPr>
            <p:ph idx="2" type="pic"/>
          </p:nvPr>
        </p:nvSpPr>
        <p:spPr>
          <a:xfrm>
            <a:off x="2000250" y="354955"/>
            <a:ext cx="5143500" cy="31143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68" name="Google Shape;68;p10"/>
          <p:cNvSpPr txBox="1"/>
          <p:nvPr>
            <p:ph type="title"/>
          </p:nvPr>
        </p:nvSpPr>
        <p:spPr>
          <a:xfrm>
            <a:off x="1812726" y="3542854"/>
            <a:ext cx="5518500" cy="750000"/>
          </a:xfrm>
          <a:prstGeom prst="rect">
            <a:avLst/>
          </a:prstGeom>
          <a:noFill/>
          <a:ln>
            <a:noFill/>
          </a:ln>
        </p:spPr>
        <p:txBody>
          <a:bodyPr anchorCtr="0" anchor="b" bIns="26775" lIns="26775" spcFirstLastPara="1" rIns="26775" wrap="square" tIns="26775">
            <a:noAutofit/>
          </a:bodyPr>
          <a:lstStyle>
            <a:lvl1pPr lvl="0"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sp>
        <p:nvSpPr>
          <p:cNvPr id="69" name="Google Shape;69;p10"/>
          <p:cNvSpPr txBox="1"/>
          <p:nvPr>
            <p:ph idx="1" type="body"/>
          </p:nvPr>
        </p:nvSpPr>
        <p:spPr>
          <a:xfrm>
            <a:off x="1812726" y="4299644"/>
            <a:ext cx="5518500" cy="596100"/>
          </a:xfrm>
          <a:prstGeom prst="rect">
            <a:avLst/>
          </a:prstGeom>
          <a:noFill/>
          <a:ln>
            <a:noFill/>
          </a:ln>
        </p:spPr>
        <p:txBody>
          <a:bodyPr anchorCtr="0" anchor="t" bIns="26775" lIns="26775" spcFirstLastPara="1" rIns="26775" wrap="square" tIns="26775">
            <a:noAutofit/>
          </a:bodyPr>
          <a:lstStyle>
            <a:lvl1pPr indent="-228600" lvl="0" marL="4572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1pPr>
            <a:lvl2pPr indent="-228600" lvl="1" marL="9144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2pPr>
            <a:lvl3pPr indent="-228600" lvl="2" marL="13716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3pPr>
            <a:lvl4pPr indent="-228600" lvl="3" marL="18288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4pPr>
            <a:lvl5pPr indent="-228600" lvl="4" marL="2286000" marR="0" algn="l">
              <a:lnSpc>
                <a:spcPct val="80000"/>
              </a:lnSpc>
              <a:spcBef>
                <a:spcPts val="1200"/>
              </a:spcBef>
              <a:spcAft>
                <a:spcPts val="0"/>
              </a:spcAft>
              <a:buClr>
                <a:srgbClr val="A6AAA9"/>
              </a:buClr>
              <a:buSzPts val="2500"/>
              <a:buFont typeface="Arial"/>
              <a:buNone/>
              <a:defRPr b="0" i="0" sz="2500" u="none" cap="none" strike="noStrike">
                <a:solidFill>
                  <a:srgbClr val="A6AAA9"/>
                </a:solidFill>
                <a:latin typeface="Arial"/>
                <a:ea typeface="Arial"/>
                <a:cs typeface="Arial"/>
                <a:sym typeface="Arial"/>
              </a:defRPr>
            </a:lvl5pPr>
            <a:lvl6pPr indent="-381000" lvl="5" marL="27432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70" name="Google Shape;70;p10"/>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1.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6" Type="http://schemas.openxmlformats.org/officeDocument/2006/relationships/theme" Target="../theme/theme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2.xml"/><Relationship Id="rId10" Type="http://schemas.openxmlformats.org/officeDocument/2006/relationships/slideLayout" Target="../slideLayouts/slideLayout51.xml"/><Relationship Id="rId12" Type="http://schemas.openxmlformats.org/officeDocument/2006/relationships/theme" Target="../theme/theme5.xml"/><Relationship Id="rId1" Type="http://schemas.openxmlformats.org/officeDocument/2006/relationships/slideLayout" Target="../slideLayouts/slideLayout42.xml"/><Relationship Id="rId2" Type="http://schemas.openxmlformats.org/officeDocument/2006/relationships/slideLayout" Target="../slideLayouts/slideLayout43.xml"/><Relationship Id="rId3" Type="http://schemas.openxmlformats.org/officeDocument/2006/relationships/slideLayout" Target="../slideLayouts/slideLayout4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5" Type="http://schemas.openxmlformats.org/officeDocument/2006/relationships/slideLayout" Target="../slideLayouts/slideLayout46.xml"/><Relationship Id="rId6" Type="http://schemas.openxmlformats.org/officeDocument/2006/relationships/slideLayout" Target="../slideLayouts/slideLayout47.xml"/><Relationship Id="rId7" Type="http://schemas.openxmlformats.org/officeDocument/2006/relationships/slideLayout" Target="../slideLayouts/slideLayout48.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7" name="Google Shape;7;p1"/>
          <p:cNvGrpSpPr/>
          <p:nvPr/>
        </p:nvGrpSpPr>
        <p:grpSpPr>
          <a:xfrm>
            <a:off x="-17450" y="5084396"/>
            <a:ext cx="9178922" cy="59063"/>
            <a:chOff x="0" y="0"/>
            <a:chExt cx="24477125" cy="157500"/>
          </a:xfrm>
        </p:grpSpPr>
        <p:sp>
          <p:nvSpPr>
            <p:cNvPr id="8" name="Google Shape;8;p1"/>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 name="Google Shape;9;p1"/>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0" name="Google Shape;10;p1"/>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1" name="Google Shape;11;p1"/>
          <p:cNvPicPr preferRelativeResize="0"/>
          <p:nvPr/>
        </p:nvPicPr>
        <p:blipFill rotWithShape="1">
          <a:blip r:embed="rId1">
            <a:alphaModFix/>
          </a:blip>
          <a:srcRect b="0" l="0" r="0" t="0"/>
          <a:stretch/>
        </p:blipFill>
        <p:spPr>
          <a:xfrm>
            <a:off x="-41394" y="4351927"/>
            <a:ext cx="1544781" cy="739186"/>
          </a:xfrm>
          <a:prstGeom prst="rect">
            <a:avLst/>
          </a:prstGeom>
          <a:noFill/>
          <a:ln>
            <a:noFill/>
          </a:ln>
        </p:spPr>
      </p:pic>
      <p:cxnSp>
        <p:nvCxnSpPr>
          <p:cNvPr id="12" name="Google Shape;12;p1"/>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3" name="Google Shape;13;p1"/>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14" name="Google Shape;14;p1"/>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5" name="Google Shape;15;p1"/>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470545" y="19565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Microsoft JhengHei"/>
              <a:buNone/>
              <a:defRPr b="0" i="0" sz="2600" u="none" cap="none" strike="noStrike">
                <a:solidFill>
                  <a:srgbClr val="1A1A1A"/>
                </a:solidFill>
                <a:latin typeface="Microsoft JhengHei"/>
                <a:ea typeface="Microsoft JhengHei"/>
                <a:cs typeface="Microsoft JhengHei"/>
                <a:sym typeface="Microsoft JhengHei"/>
              </a:defRPr>
            </a:lvl1pPr>
            <a:lvl2pPr lvl="1" marR="0" rtl="0" algn="l">
              <a:lnSpc>
                <a:spcPct val="100000"/>
              </a:lnSpc>
              <a:spcBef>
                <a:spcPts val="0"/>
              </a:spcBef>
              <a:spcAft>
                <a:spcPts val="0"/>
              </a:spcAft>
              <a:buClr>
                <a:srgbClr val="1A1A1A"/>
              </a:buClr>
              <a:buSzPts val="2600"/>
              <a:buFont typeface="Microsoft JhengHei"/>
              <a:buNone/>
              <a:defRPr b="0" i="0" sz="2600" u="none" cap="none" strike="noStrike">
                <a:solidFill>
                  <a:srgbClr val="1A1A1A"/>
                </a:solidFill>
                <a:latin typeface="Microsoft JhengHei"/>
                <a:ea typeface="Microsoft JhengHei"/>
                <a:cs typeface="Microsoft JhengHei"/>
                <a:sym typeface="Microsoft JhengHei"/>
              </a:defRPr>
            </a:lvl2pPr>
            <a:lvl3pPr lvl="2" marR="0" rtl="0" algn="l">
              <a:lnSpc>
                <a:spcPct val="100000"/>
              </a:lnSpc>
              <a:spcBef>
                <a:spcPts val="0"/>
              </a:spcBef>
              <a:spcAft>
                <a:spcPts val="0"/>
              </a:spcAft>
              <a:buClr>
                <a:srgbClr val="1A1A1A"/>
              </a:buClr>
              <a:buSzPts val="2600"/>
              <a:buFont typeface="Microsoft JhengHei"/>
              <a:buNone/>
              <a:defRPr b="0" i="0" sz="2600" u="none" cap="none" strike="noStrike">
                <a:solidFill>
                  <a:srgbClr val="1A1A1A"/>
                </a:solidFill>
                <a:latin typeface="Microsoft JhengHei"/>
                <a:ea typeface="Microsoft JhengHei"/>
                <a:cs typeface="Microsoft JhengHei"/>
                <a:sym typeface="Microsoft JhengHei"/>
              </a:defRPr>
            </a:lvl3pPr>
            <a:lvl4pPr lvl="3" marR="0" rtl="0" algn="l">
              <a:lnSpc>
                <a:spcPct val="100000"/>
              </a:lnSpc>
              <a:spcBef>
                <a:spcPts val="0"/>
              </a:spcBef>
              <a:spcAft>
                <a:spcPts val="0"/>
              </a:spcAft>
              <a:buClr>
                <a:srgbClr val="1A1A1A"/>
              </a:buClr>
              <a:buSzPts val="2600"/>
              <a:buFont typeface="Microsoft JhengHei"/>
              <a:buNone/>
              <a:defRPr b="0" i="0" sz="2600" u="none" cap="none" strike="noStrike">
                <a:solidFill>
                  <a:srgbClr val="1A1A1A"/>
                </a:solidFill>
                <a:latin typeface="Microsoft JhengHei"/>
                <a:ea typeface="Microsoft JhengHei"/>
                <a:cs typeface="Microsoft JhengHei"/>
                <a:sym typeface="Microsoft JhengHei"/>
              </a:defRPr>
            </a:lvl4pPr>
            <a:lvl5pPr lvl="4" marR="0" rtl="0" algn="l">
              <a:lnSpc>
                <a:spcPct val="100000"/>
              </a:lnSpc>
              <a:spcBef>
                <a:spcPts val="0"/>
              </a:spcBef>
              <a:spcAft>
                <a:spcPts val="0"/>
              </a:spcAft>
              <a:buClr>
                <a:srgbClr val="1A1A1A"/>
              </a:buClr>
              <a:buSzPts val="2600"/>
              <a:buFont typeface="Microsoft JhengHei"/>
              <a:buNone/>
              <a:defRPr b="0" i="0" sz="2600" u="none" cap="none" strike="noStrike">
                <a:solidFill>
                  <a:srgbClr val="1A1A1A"/>
                </a:solidFill>
                <a:latin typeface="Microsoft JhengHei"/>
                <a:ea typeface="Microsoft JhengHei"/>
                <a:cs typeface="Microsoft JhengHei"/>
                <a:sym typeface="Microsoft JhengHei"/>
              </a:defRPr>
            </a:lvl5pPr>
            <a:lvl6pPr lvl="5" marR="0" rtl="0" algn="l">
              <a:lnSpc>
                <a:spcPct val="100000"/>
              </a:lnSpc>
              <a:spcBef>
                <a:spcPts val="0"/>
              </a:spcBef>
              <a:spcAft>
                <a:spcPts val="0"/>
              </a:spcAft>
              <a:buClr>
                <a:srgbClr val="1A1A1A"/>
              </a:buClr>
              <a:buSzPts val="2600"/>
              <a:buFont typeface="Microsoft JhengHei"/>
              <a:buNone/>
              <a:defRPr b="0" i="0" sz="2600" u="none" cap="none" strike="noStrike">
                <a:solidFill>
                  <a:srgbClr val="1A1A1A"/>
                </a:solidFill>
                <a:latin typeface="Microsoft JhengHei"/>
                <a:ea typeface="Microsoft JhengHei"/>
                <a:cs typeface="Microsoft JhengHei"/>
                <a:sym typeface="Microsoft JhengHei"/>
              </a:defRPr>
            </a:lvl6pPr>
            <a:lvl7pPr lvl="6" marR="0" rtl="0" algn="l">
              <a:lnSpc>
                <a:spcPct val="100000"/>
              </a:lnSpc>
              <a:spcBef>
                <a:spcPts val="0"/>
              </a:spcBef>
              <a:spcAft>
                <a:spcPts val="0"/>
              </a:spcAft>
              <a:buClr>
                <a:srgbClr val="1A1A1A"/>
              </a:buClr>
              <a:buSzPts val="2600"/>
              <a:buFont typeface="Microsoft JhengHei"/>
              <a:buNone/>
              <a:defRPr b="0" i="0" sz="2600" u="none" cap="none" strike="noStrike">
                <a:solidFill>
                  <a:srgbClr val="1A1A1A"/>
                </a:solidFill>
                <a:latin typeface="Microsoft JhengHei"/>
                <a:ea typeface="Microsoft JhengHei"/>
                <a:cs typeface="Microsoft JhengHei"/>
                <a:sym typeface="Microsoft JhengHei"/>
              </a:defRPr>
            </a:lvl7pPr>
            <a:lvl8pPr lvl="7" marR="0" rtl="0" algn="l">
              <a:lnSpc>
                <a:spcPct val="100000"/>
              </a:lnSpc>
              <a:spcBef>
                <a:spcPts val="0"/>
              </a:spcBef>
              <a:spcAft>
                <a:spcPts val="0"/>
              </a:spcAft>
              <a:buClr>
                <a:srgbClr val="1A1A1A"/>
              </a:buClr>
              <a:buSzPts val="2600"/>
              <a:buFont typeface="Microsoft JhengHei"/>
              <a:buNone/>
              <a:defRPr b="0" i="0" sz="2600" u="none" cap="none" strike="noStrike">
                <a:solidFill>
                  <a:srgbClr val="1A1A1A"/>
                </a:solidFill>
                <a:latin typeface="Microsoft JhengHei"/>
                <a:ea typeface="Microsoft JhengHei"/>
                <a:cs typeface="Microsoft JhengHei"/>
                <a:sym typeface="Microsoft JhengHei"/>
              </a:defRPr>
            </a:lvl8pPr>
            <a:lvl9pPr lvl="8" marR="0" rtl="0" algn="l">
              <a:lnSpc>
                <a:spcPct val="100000"/>
              </a:lnSpc>
              <a:spcBef>
                <a:spcPts val="0"/>
              </a:spcBef>
              <a:spcAft>
                <a:spcPts val="0"/>
              </a:spcAft>
              <a:buClr>
                <a:srgbClr val="1A1A1A"/>
              </a:buClr>
              <a:buSzPts val="2600"/>
              <a:buFont typeface="Microsoft JhengHei"/>
              <a:buNone/>
              <a:defRPr b="0" i="0" sz="2600" u="none" cap="none" strike="noStrike">
                <a:solidFill>
                  <a:srgbClr val="1A1A1A"/>
                </a:solidFill>
                <a:latin typeface="Microsoft JhengHei"/>
                <a:ea typeface="Microsoft JhengHei"/>
                <a:cs typeface="Microsoft JhengHei"/>
                <a:sym typeface="Microsoft JhengHei"/>
              </a:defRPr>
            </a:lvl9pPr>
          </a:lstStyle>
          <a:p/>
        </p:txBody>
      </p:sp>
      <p:grpSp>
        <p:nvGrpSpPr>
          <p:cNvPr id="88" name="Google Shape;88;p15"/>
          <p:cNvGrpSpPr/>
          <p:nvPr/>
        </p:nvGrpSpPr>
        <p:grpSpPr>
          <a:xfrm>
            <a:off x="-17450" y="5084396"/>
            <a:ext cx="9178922" cy="59063"/>
            <a:chOff x="0" y="0"/>
            <a:chExt cx="24477125" cy="157500"/>
          </a:xfrm>
        </p:grpSpPr>
        <p:sp>
          <p:nvSpPr>
            <p:cNvPr id="89" name="Google Shape;89;p15"/>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0" name="Google Shape;90;p15"/>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91" name="Google Shape;91;p15"/>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92" name="Google Shape;92;p15"/>
          <p:cNvPicPr preferRelativeResize="0"/>
          <p:nvPr/>
        </p:nvPicPr>
        <p:blipFill rotWithShape="1">
          <a:blip r:embed="rId1">
            <a:alphaModFix/>
          </a:blip>
          <a:srcRect b="0" l="0" r="0" t="0"/>
          <a:stretch/>
        </p:blipFill>
        <p:spPr>
          <a:xfrm>
            <a:off x="-41394" y="4351927"/>
            <a:ext cx="1544781" cy="739186"/>
          </a:xfrm>
          <a:prstGeom prst="rect">
            <a:avLst/>
          </a:prstGeom>
          <a:noFill/>
          <a:ln>
            <a:noFill/>
          </a:ln>
        </p:spPr>
      </p:pic>
      <p:pic>
        <p:nvPicPr>
          <p:cNvPr descr="影像" id="93" name="Google Shape;93;p15"/>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94" name="Google Shape;94;p15"/>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Microsoft JhengHei"/>
              <a:buChar char="•"/>
              <a:defRPr b="0" i="0" sz="1700" u="none" cap="none" strike="noStrike">
                <a:solidFill>
                  <a:srgbClr val="000000"/>
                </a:solidFill>
                <a:latin typeface="Microsoft JhengHei"/>
                <a:ea typeface="Microsoft JhengHei"/>
                <a:cs typeface="Microsoft JhengHei"/>
                <a:sym typeface="Microsoft JhengHei"/>
              </a:defRPr>
            </a:lvl1pPr>
            <a:lvl2pPr indent="-381000" lvl="1" marL="914400" marR="0" rtl="0" algn="l">
              <a:lnSpc>
                <a:spcPct val="100000"/>
              </a:lnSpc>
              <a:spcBef>
                <a:spcPts val="2200"/>
              </a:spcBef>
              <a:spcAft>
                <a:spcPts val="0"/>
              </a:spcAft>
              <a:buClr>
                <a:srgbClr val="000000"/>
              </a:buClr>
              <a:buSzPts val="2400"/>
              <a:buFont typeface="Microsoft JhengHei"/>
              <a:buChar char="•"/>
              <a:defRPr b="0" i="0" sz="1700" u="none" cap="none" strike="noStrike">
                <a:solidFill>
                  <a:srgbClr val="000000"/>
                </a:solidFill>
                <a:latin typeface="Microsoft JhengHei"/>
                <a:ea typeface="Microsoft JhengHei"/>
                <a:cs typeface="Microsoft JhengHei"/>
                <a:sym typeface="Microsoft JhengHei"/>
              </a:defRPr>
            </a:lvl2pPr>
            <a:lvl3pPr indent="-381000" lvl="2" marL="1371600" marR="0" rtl="0" algn="l">
              <a:lnSpc>
                <a:spcPct val="100000"/>
              </a:lnSpc>
              <a:spcBef>
                <a:spcPts val="2200"/>
              </a:spcBef>
              <a:spcAft>
                <a:spcPts val="0"/>
              </a:spcAft>
              <a:buClr>
                <a:srgbClr val="000000"/>
              </a:buClr>
              <a:buSzPts val="2400"/>
              <a:buFont typeface="Microsoft JhengHei"/>
              <a:buChar char="•"/>
              <a:defRPr b="0" i="0" sz="1700" u="none" cap="none" strike="noStrike">
                <a:solidFill>
                  <a:srgbClr val="000000"/>
                </a:solidFill>
                <a:latin typeface="Microsoft JhengHei"/>
                <a:ea typeface="Microsoft JhengHei"/>
                <a:cs typeface="Microsoft JhengHei"/>
                <a:sym typeface="Microsoft JhengHei"/>
              </a:defRPr>
            </a:lvl3pPr>
            <a:lvl4pPr indent="-381000" lvl="3" marL="1828800" marR="0" rtl="0" algn="l">
              <a:lnSpc>
                <a:spcPct val="100000"/>
              </a:lnSpc>
              <a:spcBef>
                <a:spcPts val="2200"/>
              </a:spcBef>
              <a:spcAft>
                <a:spcPts val="0"/>
              </a:spcAft>
              <a:buClr>
                <a:srgbClr val="000000"/>
              </a:buClr>
              <a:buSzPts val="2400"/>
              <a:buFont typeface="Microsoft JhengHei"/>
              <a:buChar char="•"/>
              <a:defRPr b="0" i="0" sz="1700" u="none" cap="none" strike="noStrike">
                <a:solidFill>
                  <a:srgbClr val="000000"/>
                </a:solidFill>
                <a:latin typeface="Microsoft JhengHei"/>
                <a:ea typeface="Microsoft JhengHei"/>
                <a:cs typeface="Microsoft JhengHei"/>
                <a:sym typeface="Microsoft JhengHei"/>
              </a:defRPr>
            </a:lvl4pPr>
            <a:lvl5pPr indent="-381000" lvl="4" marL="2286000" marR="0" rtl="0" algn="l">
              <a:lnSpc>
                <a:spcPct val="100000"/>
              </a:lnSpc>
              <a:spcBef>
                <a:spcPts val="2200"/>
              </a:spcBef>
              <a:spcAft>
                <a:spcPts val="0"/>
              </a:spcAft>
              <a:buClr>
                <a:srgbClr val="000000"/>
              </a:buClr>
              <a:buSzPts val="2400"/>
              <a:buFont typeface="Microsoft JhengHei"/>
              <a:buChar char="•"/>
              <a:defRPr b="0" i="0" sz="1700" u="none" cap="none" strike="noStrike">
                <a:solidFill>
                  <a:srgbClr val="000000"/>
                </a:solidFill>
                <a:latin typeface="Microsoft JhengHei"/>
                <a:ea typeface="Microsoft JhengHei"/>
                <a:cs typeface="Microsoft JhengHei"/>
                <a:sym typeface="Microsoft JhengHei"/>
              </a:defRPr>
            </a:lvl5pPr>
            <a:lvl6pPr indent="-381000" lvl="5" marL="2743200" marR="0" rtl="0" algn="l">
              <a:lnSpc>
                <a:spcPct val="100000"/>
              </a:lnSpc>
              <a:spcBef>
                <a:spcPts val="2200"/>
              </a:spcBef>
              <a:spcAft>
                <a:spcPts val="0"/>
              </a:spcAft>
              <a:buClr>
                <a:srgbClr val="000000"/>
              </a:buClr>
              <a:buSzPts val="2400"/>
              <a:buFont typeface="Microsoft JhengHei"/>
              <a:buChar char="•"/>
              <a:defRPr b="0" i="0" sz="1700" u="none" cap="none" strike="noStrike">
                <a:solidFill>
                  <a:srgbClr val="000000"/>
                </a:solidFill>
                <a:latin typeface="Microsoft JhengHei"/>
                <a:ea typeface="Microsoft JhengHei"/>
                <a:cs typeface="Microsoft JhengHei"/>
                <a:sym typeface="Microsoft JhengHei"/>
              </a:defRPr>
            </a:lvl6pPr>
            <a:lvl7pPr indent="-381000" lvl="6" marL="3200400" marR="0" rtl="0" algn="l">
              <a:lnSpc>
                <a:spcPct val="100000"/>
              </a:lnSpc>
              <a:spcBef>
                <a:spcPts val="2200"/>
              </a:spcBef>
              <a:spcAft>
                <a:spcPts val="0"/>
              </a:spcAft>
              <a:buClr>
                <a:srgbClr val="000000"/>
              </a:buClr>
              <a:buSzPts val="2400"/>
              <a:buFont typeface="Microsoft JhengHei"/>
              <a:buChar char="•"/>
              <a:defRPr b="0" i="0" sz="1700" u="none" cap="none" strike="noStrike">
                <a:solidFill>
                  <a:srgbClr val="000000"/>
                </a:solidFill>
                <a:latin typeface="Microsoft JhengHei"/>
                <a:ea typeface="Microsoft JhengHei"/>
                <a:cs typeface="Microsoft JhengHei"/>
                <a:sym typeface="Microsoft JhengHei"/>
              </a:defRPr>
            </a:lvl7pPr>
            <a:lvl8pPr indent="-381000" lvl="7" marL="3657600" marR="0" rtl="0" algn="l">
              <a:lnSpc>
                <a:spcPct val="100000"/>
              </a:lnSpc>
              <a:spcBef>
                <a:spcPts val="2200"/>
              </a:spcBef>
              <a:spcAft>
                <a:spcPts val="0"/>
              </a:spcAft>
              <a:buClr>
                <a:srgbClr val="000000"/>
              </a:buClr>
              <a:buSzPts val="2400"/>
              <a:buFont typeface="Microsoft JhengHei"/>
              <a:buChar char="•"/>
              <a:defRPr b="0" i="0" sz="1700" u="none" cap="none" strike="noStrike">
                <a:solidFill>
                  <a:srgbClr val="000000"/>
                </a:solidFill>
                <a:latin typeface="Microsoft JhengHei"/>
                <a:ea typeface="Microsoft JhengHei"/>
                <a:cs typeface="Microsoft JhengHei"/>
                <a:sym typeface="Microsoft JhengHei"/>
              </a:defRPr>
            </a:lvl8pPr>
            <a:lvl9pPr indent="-381000" lvl="8" marL="4114800" marR="0" rtl="0" algn="l">
              <a:lnSpc>
                <a:spcPct val="100000"/>
              </a:lnSpc>
              <a:spcBef>
                <a:spcPts val="2200"/>
              </a:spcBef>
              <a:spcAft>
                <a:spcPts val="0"/>
              </a:spcAft>
              <a:buClr>
                <a:srgbClr val="000000"/>
              </a:buClr>
              <a:buSzPts val="2400"/>
              <a:buFont typeface="Microsoft JhengHei"/>
              <a:buChar char="•"/>
              <a:defRPr b="0" i="0" sz="1700" u="none" cap="none" strike="noStrike">
                <a:solidFill>
                  <a:srgbClr val="000000"/>
                </a:solidFill>
                <a:latin typeface="Microsoft JhengHei"/>
                <a:ea typeface="Microsoft JhengHei"/>
                <a:cs typeface="Microsoft JhengHei"/>
                <a:sym typeface="Microsoft JhengHei"/>
              </a:defRPr>
            </a:lvl9pPr>
          </a:lstStyle>
          <a:p/>
        </p:txBody>
      </p:sp>
      <p:sp>
        <p:nvSpPr>
          <p:cNvPr id="95" name="Google Shape;95;p15"/>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0" name="Shape 180"/>
        <p:cNvGrpSpPr/>
        <p:nvPr/>
      </p:nvGrpSpPr>
      <p:grpSpPr>
        <a:xfrm>
          <a:off x="0" y="0"/>
          <a:ext cx="0" cy="0"/>
          <a:chOff x="0" y="0"/>
          <a:chExt cx="0" cy="0"/>
        </a:xfrm>
      </p:grpSpPr>
      <p:sp>
        <p:nvSpPr>
          <p:cNvPr id="181" name="Google Shape;181;p3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lvl1pPr lvl="0"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1pPr>
            <a:lvl2pPr lvl="1"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2pPr>
            <a:lvl3pPr lvl="2"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3pPr>
            <a:lvl4pPr lvl="3"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4pPr>
            <a:lvl5pPr lvl="4"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5pPr>
            <a:lvl6pPr lvl="5"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6pPr>
            <a:lvl7pPr lvl="6"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7pPr>
            <a:lvl8pPr lvl="7"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8pPr>
            <a:lvl9pPr lvl="8" marR="0" rtl="0" algn="l">
              <a:lnSpc>
                <a:spcPct val="100000"/>
              </a:lnSpc>
              <a:spcBef>
                <a:spcPts val="0"/>
              </a:spcBef>
              <a:spcAft>
                <a:spcPts val="0"/>
              </a:spcAft>
              <a:buClr>
                <a:srgbClr val="1A1A1A"/>
              </a:buClr>
              <a:buSzPts val="2600"/>
              <a:buFont typeface="Arial"/>
              <a:buNone/>
              <a:defRPr b="0" i="0" sz="2600" u="none" cap="none" strike="noStrike">
                <a:solidFill>
                  <a:srgbClr val="1A1A1A"/>
                </a:solidFill>
                <a:latin typeface="Arial"/>
                <a:ea typeface="Arial"/>
                <a:cs typeface="Arial"/>
                <a:sym typeface="Arial"/>
              </a:defRPr>
            </a:lvl9pPr>
          </a:lstStyle>
          <a:p/>
        </p:txBody>
      </p:sp>
      <p:grpSp>
        <p:nvGrpSpPr>
          <p:cNvPr id="182" name="Google Shape;182;p31"/>
          <p:cNvGrpSpPr/>
          <p:nvPr/>
        </p:nvGrpSpPr>
        <p:grpSpPr>
          <a:xfrm>
            <a:off x="-17450" y="5084396"/>
            <a:ext cx="9178922" cy="59063"/>
            <a:chOff x="0" y="0"/>
            <a:chExt cx="24477125" cy="157500"/>
          </a:xfrm>
        </p:grpSpPr>
        <p:sp>
          <p:nvSpPr>
            <p:cNvPr id="183" name="Google Shape;183;p31"/>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84" name="Google Shape;184;p31"/>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185" name="Google Shape;185;p31"/>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pic>
        <p:nvPicPr>
          <p:cNvPr descr="影像" id="186" name="Google Shape;186;p31"/>
          <p:cNvPicPr preferRelativeResize="0"/>
          <p:nvPr/>
        </p:nvPicPr>
        <p:blipFill rotWithShape="1">
          <a:blip r:embed="rId1">
            <a:alphaModFix/>
          </a:blip>
          <a:srcRect b="0" l="0" r="0" t="0"/>
          <a:stretch/>
        </p:blipFill>
        <p:spPr>
          <a:xfrm>
            <a:off x="-41394" y="4351927"/>
            <a:ext cx="1544781" cy="739186"/>
          </a:xfrm>
          <a:prstGeom prst="rect">
            <a:avLst/>
          </a:prstGeom>
          <a:noFill/>
          <a:ln>
            <a:noFill/>
          </a:ln>
        </p:spPr>
      </p:pic>
      <p:cxnSp>
        <p:nvCxnSpPr>
          <p:cNvPr id="187" name="Google Shape;187;p31"/>
          <p:cNvCxnSpPr/>
          <p:nvPr/>
        </p:nvCxnSpPr>
        <p:spPr>
          <a:xfrm>
            <a:off x="450856" y="754224"/>
            <a:ext cx="8228100" cy="0"/>
          </a:xfrm>
          <a:prstGeom prst="straightConnector1">
            <a:avLst/>
          </a:prstGeom>
          <a:noFill/>
          <a:ln cap="flat" cmpd="sng" w="25400">
            <a:solidFill>
              <a:srgbClr val="262627"/>
            </a:solidFill>
            <a:prstDash val="solid"/>
            <a:miter lim="400000"/>
            <a:headEnd len="sm" w="sm" type="none"/>
            <a:tailEnd len="med" w="med" type="oval"/>
          </a:ln>
        </p:spPr>
      </p:cxnSp>
      <p:pic>
        <p:nvPicPr>
          <p:cNvPr descr="影像" id="188" name="Google Shape;188;p31"/>
          <p:cNvPicPr preferRelativeResize="0"/>
          <p:nvPr/>
        </p:nvPicPr>
        <p:blipFill rotWithShape="1">
          <a:blip r:embed="rId2">
            <a:alphaModFix amt="18340"/>
          </a:blip>
          <a:srcRect b="0" l="0" r="0" t="0"/>
          <a:stretch/>
        </p:blipFill>
        <p:spPr>
          <a:xfrm>
            <a:off x="7631260" y="4869421"/>
            <a:ext cx="1461635" cy="193074"/>
          </a:xfrm>
          <a:prstGeom prst="rect">
            <a:avLst/>
          </a:prstGeom>
          <a:noFill/>
          <a:ln>
            <a:noFill/>
          </a:ln>
        </p:spPr>
      </p:pic>
      <p:sp>
        <p:nvSpPr>
          <p:cNvPr id="189" name="Google Shape;189;p31"/>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190" name="Google Shape;190;p31"/>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60" name="Shape 260"/>
        <p:cNvGrpSpPr/>
        <p:nvPr/>
      </p:nvGrpSpPr>
      <p:grpSpPr>
        <a:xfrm>
          <a:off x="0" y="0"/>
          <a:ext cx="0" cy="0"/>
          <a:chOff x="0" y="0"/>
          <a:chExt cx="0" cy="0"/>
        </a:xfrm>
      </p:grpSpPr>
      <p:sp>
        <p:nvSpPr>
          <p:cNvPr id="261" name="Google Shape;261;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2" name="Google Shape;262;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63" name="Google Shape;26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4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0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0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hyperlink" Target="https://seaborn.pydata.org/generated/seaborn.set_style.html#seaborn.set_style" TargetMode="External"/><Relationship Id="rId4" Type="http://schemas.openxmlformats.org/officeDocument/2006/relationships/image" Target="../media/image92.png"/><Relationship Id="rId5" Type="http://schemas.openxmlformats.org/officeDocument/2006/relationships/image" Target="../media/image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9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9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9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9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9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10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0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0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0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0.xml"/><Relationship Id="rId3" Type="http://schemas.openxmlformats.org/officeDocument/2006/relationships/hyperlink" Target="http://www.r2d3.us/%E5%9C%96%E8%A7%A3%E6%A9%9F%E5%99%A8%E5%AD%B8%E7%BF%92%E7%AC%AC%E4%B8%80%E7%AB%A0/" TargetMode="External"/><Relationship Id="rId4" Type="http://schemas.openxmlformats.org/officeDocument/2006/relationships/hyperlink" Target="https://www.taiwanstat.com/realtime/" TargetMode="External"/><Relationship Id="rId5" Type="http://schemas.openxmlformats.org/officeDocument/2006/relationships/hyperlink" Target="https://web.cw.com.tw/2020-taiwan-presidential-election/map.html#" TargetMode="External"/><Relationship Id="rId6" Type="http://schemas.openxmlformats.org/officeDocument/2006/relationships/hyperlink" Target="https://web.cw.com.tw/2020-taiwan-presidential-election/map.html#" TargetMode="External"/><Relationship Id="rId7" Type="http://schemas.openxmlformats.org/officeDocument/2006/relationships/hyperlink" Target="https://web.cw.com.tw/2020-taiwan-presidential-election/map.html#"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37.gif"/><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39.jpg"/><Relationship Id="rId4" Type="http://schemas.openxmlformats.org/officeDocument/2006/relationships/image" Target="../media/image4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mailto:eric8607242@aiacademy.tw"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7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52.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8.gif"/><Relationship Id="rId4" Type="http://schemas.openxmlformats.org/officeDocument/2006/relationships/hyperlink" Target="https://www.autodeskresearch.com/publications/samestat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9.png"/><Relationship Id="rId4" Type="http://schemas.openxmlformats.org/officeDocument/2006/relationships/image" Target="../media/image55.png"/><Relationship Id="rId5"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hyperlink" Target="https://drive.google.com/drive/folders/14XfVtq6IhmCRXTusuBSx0VcKdBZ45uxP?usp=sharing" TargetMode="External"/><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0.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 Id="rId3"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 Id="rId3" Type="http://schemas.openxmlformats.org/officeDocument/2006/relationships/image" Target="../media/image85.jpg"/><Relationship Id="rId4" Type="http://schemas.openxmlformats.org/officeDocument/2006/relationships/image" Target="../media/image75.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 Id="rId3" Type="http://schemas.openxmlformats.org/officeDocument/2006/relationships/image" Target="../media/image82.png"/><Relationship Id="rId4" Type="http://schemas.openxmlformats.org/officeDocument/2006/relationships/image" Target="../media/image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7.xml"/><Relationship Id="rId3"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 Id="rId3" Type="http://schemas.openxmlformats.org/officeDocument/2006/relationships/image" Target="../media/image81.png"/><Relationship Id="rId4" Type="http://schemas.openxmlformats.org/officeDocument/2006/relationships/hyperlink" Target="https://en.wikipedia.org/wiki/Stevens's_power_law"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9.xml"/><Relationship Id="rId3" Type="http://schemas.openxmlformats.org/officeDocument/2006/relationships/hyperlink" Target="https://en.wikipedia.org/wiki/Misleading_graph" TargetMode="External"/><Relationship Id="rId4" Type="http://schemas.openxmlformats.org/officeDocument/2006/relationships/image" Target="../media/image78.png"/><Relationship Id="rId5"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12.png"/><Relationship Id="rId5" Type="http://schemas.openxmlformats.org/officeDocument/2006/relationships/image" Target="../media/image3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 Id="rId3" Type="http://schemas.openxmlformats.org/officeDocument/2006/relationships/hyperlink" Target="https://en.wikipedia.org/wiki/Misleading_graph" TargetMode="External"/><Relationship Id="rId4" Type="http://schemas.openxmlformats.org/officeDocument/2006/relationships/image" Target="../media/image83.png"/><Relationship Id="rId5" Type="http://schemas.openxmlformats.org/officeDocument/2006/relationships/image" Target="../media/image79.png"/><Relationship Id="rId6" Type="http://schemas.openxmlformats.org/officeDocument/2006/relationships/image" Target="../media/image10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7.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86.png"/><Relationship Id="rId4" Type="http://schemas.openxmlformats.org/officeDocument/2006/relationships/image" Target="../media/image9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8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9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0" name="Shape 310"/>
        <p:cNvGrpSpPr/>
        <p:nvPr/>
      </p:nvGrpSpPr>
      <p:grpSpPr>
        <a:xfrm>
          <a:off x="0" y="0"/>
          <a:ext cx="0" cy="0"/>
          <a:chOff x="0" y="0"/>
          <a:chExt cx="0" cy="0"/>
        </a:xfrm>
      </p:grpSpPr>
      <p:sp>
        <p:nvSpPr>
          <p:cNvPr id="311" name="Google Shape;311;p57"/>
          <p:cNvSpPr txBox="1"/>
          <p:nvPr>
            <p:ph idx="4294967295" type="ctrTitle"/>
          </p:nvPr>
        </p:nvSpPr>
        <p:spPr>
          <a:xfrm>
            <a:off x="464100" y="134975"/>
            <a:ext cx="8520600" cy="630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1A1A1A"/>
              </a:buClr>
              <a:buSzPts val="2600"/>
              <a:buFont typeface="Arial"/>
              <a:buNone/>
            </a:pPr>
            <a:r>
              <a:rPr b="0" i="0" lang="zh-TW" sz="3000" u="none" cap="none" strike="noStrike">
                <a:solidFill>
                  <a:schemeClr val="lt1"/>
                </a:solidFill>
                <a:latin typeface="Arial"/>
                <a:ea typeface="Arial"/>
                <a:cs typeface="Arial"/>
                <a:sym typeface="Arial"/>
              </a:rPr>
              <a:t>上課前…..</a:t>
            </a:r>
            <a:endParaRPr b="0" i="0" sz="3000" u="none" cap="none" strike="noStrike">
              <a:solidFill>
                <a:schemeClr val="lt1"/>
              </a:solidFill>
              <a:latin typeface="Arial"/>
              <a:ea typeface="Arial"/>
              <a:cs typeface="Arial"/>
              <a:sym typeface="Arial"/>
            </a:endParaRPr>
          </a:p>
        </p:txBody>
      </p:sp>
      <p:sp>
        <p:nvSpPr>
          <p:cNvPr id="312" name="Google Shape;312;p57"/>
          <p:cNvSpPr txBox="1"/>
          <p:nvPr/>
        </p:nvSpPr>
        <p:spPr>
          <a:xfrm>
            <a:off x="641250" y="1071750"/>
            <a:ext cx="7861500" cy="3000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lt1"/>
              </a:buClr>
              <a:buSzPts val="2400"/>
              <a:buFont typeface="Arial"/>
              <a:buChar char="●"/>
            </a:pPr>
            <a:r>
              <a:rPr b="0" i="0" lang="zh-TW" sz="2400" u="none" cap="none" strike="noStrike">
                <a:solidFill>
                  <a:schemeClr val="lt1"/>
                </a:solidFill>
                <a:latin typeface="Arial"/>
                <a:ea typeface="Arial"/>
                <a:cs typeface="Arial"/>
                <a:sym typeface="Arial"/>
              </a:rPr>
              <a:t>熟悉上次課堂的Colab練習。</a:t>
            </a:r>
            <a:endParaRPr b="0" i="0" sz="2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Arial"/>
              <a:ea typeface="Arial"/>
              <a:cs typeface="Arial"/>
              <a:sym typeface="Arial"/>
            </a:endParaRPr>
          </a:p>
          <a:p>
            <a:pPr indent="-381000" lvl="0" marL="457200" marR="0" rtl="0" algn="l">
              <a:lnSpc>
                <a:spcPct val="100000"/>
              </a:lnSpc>
              <a:spcBef>
                <a:spcPts val="0"/>
              </a:spcBef>
              <a:spcAft>
                <a:spcPts val="0"/>
              </a:spcAft>
              <a:buClr>
                <a:schemeClr val="lt1"/>
              </a:buClr>
              <a:buSzPts val="2400"/>
              <a:buFont typeface="Arial"/>
              <a:buChar char="●"/>
            </a:pPr>
            <a:r>
              <a:rPr b="0" i="0" lang="zh-TW" sz="2400" u="none" cap="none" strike="noStrike">
                <a:solidFill>
                  <a:schemeClr val="lt1"/>
                </a:solidFill>
                <a:latin typeface="Arial"/>
                <a:ea typeface="Arial"/>
                <a:cs typeface="Arial"/>
                <a:sym typeface="Arial"/>
              </a:rPr>
              <a:t>每個人都必須有自己的 Google 帳號，使用 Chrome 瀏覽器，並登入自己的 Google 帳號。</a:t>
            </a:r>
            <a:endParaRPr b="0" i="0" sz="2400" u="none" cap="none" strike="noStrike">
              <a:solidFill>
                <a:schemeClr val="dk1"/>
              </a:solidFill>
              <a:latin typeface="Arial"/>
              <a:ea typeface="Arial"/>
              <a:cs typeface="Arial"/>
              <a:sym typeface="Arial"/>
            </a:endParaRPr>
          </a:p>
        </p:txBody>
      </p:sp>
      <p:sp>
        <p:nvSpPr>
          <p:cNvPr id="313" name="Google Shape;313;p57"/>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id="391" name="Google Shape;391;p66"/>
          <p:cNvPicPr preferRelativeResize="0"/>
          <p:nvPr/>
        </p:nvPicPr>
        <p:blipFill rotWithShape="1">
          <a:blip r:embed="rId3">
            <a:alphaModFix/>
          </a:blip>
          <a:srcRect b="0" l="42785" r="0" t="0"/>
          <a:stretch/>
        </p:blipFill>
        <p:spPr>
          <a:xfrm>
            <a:off x="3913776" y="740625"/>
            <a:ext cx="3209100" cy="4363976"/>
          </a:xfrm>
          <a:prstGeom prst="rect">
            <a:avLst/>
          </a:prstGeom>
          <a:noFill/>
          <a:ln>
            <a:noFill/>
          </a:ln>
        </p:spPr>
      </p:pic>
      <p:pic>
        <p:nvPicPr>
          <p:cNvPr id="392" name="Google Shape;392;p66"/>
          <p:cNvPicPr preferRelativeResize="0"/>
          <p:nvPr/>
        </p:nvPicPr>
        <p:blipFill rotWithShape="1">
          <a:blip r:embed="rId3">
            <a:alphaModFix/>
          </a:blip>
          <a:srcRect b="40145" l="0" r="57215" t="52320"/>
          <a:stretch/>
        </p:blipFill>
        <p:spPr>
          <a:xfrm>
            <a:off x="1514150" y="3023825"/>
            <a:ext cx="2399626" cy="328800"/>
          </a:xfrm>
          <a:prstGeom prst="rect">
            <a:avLst/>
          </a:prstGeom>
          <a:noFill/>
          <a:ln>
            <a:noFill/>
          </a:ln>
        </p:spPr>
      </p:pic>
      <p:sp>
        <p:nvSpPr>
          <p:cNvPr id="393" name="Google Shape;393;p66"/>
          <p:cNvSpPr/>
          <p:nvPr/>
        </p:nvSpPr>
        <p:spPr>
          <a:xfrm>
            <a:off x="1559225" y="740625"/>
            <a:ext cx="823200" cy="259500"/>
          </a:xfrm>
          <a:prstGeom prst="rect">
            <a:avLst/>
          </a:prstGeom>
          <a:noFill/>
          <a:ln cap="flat" cmpd="sng" w="28575">
            <a:solidFill>
              <a:srgbClr val="B6D7A8"/>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FF0000"/>
              </a:solidFill>
              <a:latin typeface="Arial"/>
              <a:ea typeface="Arial"/>
              <a:cs typeface="Arial"/>
              <a:sym typeface="Arial"/>
            </a:endParaRPr>
          </a:p>
        </p:txBody>
      </p:sp>
      <p:cxnSp>
        <p:nvCxnSpPr>
          <p:cNvPr id="394" name="Google Shape;394;p66"/>
          <p:cNvCxnSpPr>
            <a:stCxn id="393" idx="0"/>
            <a:endCxn id="395" idx="2"/>
          </p:cNvCxnSpPr>
          <p:nvPr/>
        </p:nvCxnSpPr>
        <p:spPr>
          <a:xfrm flipH="1" rot="10800000">
            <a:off x="1970825" y="625425"/>
            <a:ext cx="531000" cy="115200"/>
          </a:xfrm>
          <a:prstGeom prst="straightConnector1">
            <a:avLst/>
          </a:prstGeom>
          <a:noFill/>
          <a:ln cap="flat" cmpd="sng" w="28575">
            <a:solidFill>
              <a:srgbClr val="B6D7A8"/>
            </a:solidFill>
            <a:prstDash val="solid"/>
            <a:round/>
            <a:headEnd len="sm" w="sm" type="none"/>
            <a:tailEnd len="sm" w="sm" type="none"/>
          </a:ln>
        </p:spPr>
      </p:cxnSp>
      <p:sp>
        <p:nvSpPr>
          <p:cNvPr id="395" name="Google Shape;395;p66"/>
          <p:cNvSpPr txBox="1"/>
          <p:nvPr/>
        </p:nvSpPr>
        <p:spPr>
          <a:xfrm>
            <a:off x="171050" y="190450"/>
            <a:ext cx="4661700" cy="435000"/>
          </a:xfrm>
          <a:prstGeom prst="rect">
            <a:avLst/>
          </a:prstGeom>
          <a:noFill/>
          <a:ln cap="flat" cmpd="sng" w="28575">
            <a:solidFill>
              <a:srgbClr val="B6D7A8"/>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Helvetica Neue"/>
                <a:ea typeface="Helvetica Neue"/>
                <a:cs typeface="Helvetica Neue"/>
                <a:sym typeface="Helvetica Neue"/>
              </a:rPr>
              <a:t>1.點選</a:t>
            </a:r>
            <a:r>
              <a:rPr b="0" i="0" lang="zh-TW" sz="1800" u="none" cap="none" strike="noStrike">
                <a:solidFill>
                  <a:srgbClr val="FF0000"/>
                </a:solidFill>
                <a:latin typeface="Helvetica Neue"/>
                <a:ea typeface="Helvetica Neue"/>
                <a:cs typeface="Helvetica Neue"/>
                <a:sym typeface="Helvetica Neue"/>
              </a:rPr>
              <a:t>顯示檔案位置</a:t>
            </a:r>
            <a:r>
              <a:rPr b="0" i="0" lang="zh-TW" sz="1800" u="none" cap="none" strike="noStrike">
                <a:solidFill>
                  <a:srgbClr val="000000"/>
                </a:solidFill>
                <a:latin typeface="Helvetica Neue"/>
                <a:ea typeface="Helvetica Neue"/>
                <a:cs typeface="Helvetica Neue"/>
                <a:sym typeface="Helvetica Neue"/>
              </a:rPr>
              <a:t>後，會回到</a:t>
            </a:r>
            <a:r>
              <a:rPr b="0" i="0" lang="zh-TW" sz="1800" u="none" cap="none" strike="noStrike">
                <a:solidFill>
                  <a:srgbClr val="FF0000"/>
                </a:solidFill>
                <a:latin typeface="Helvetica Neue"/>
                <a:ea typeface="Helvetica Neue"/>
                <a:cs typeface="Helvetica Neue"/>
                <a:sym typeface="Helvetica Neue"/>
              </a:rPr>
              <a:t>你的雲端硬碟</a:t>
            </a:r>
            <a:endParaRPr b="0" i="0" sz="1800" u="none" cap="none" strike="noStrike">
              <a:solidFill>
                <a:srgbClr val="FF0000"/>
              </a:solidFill>
              <a:latin typeface="Helvetica Neue"/>
              <a:ea typeface="Helvetica Neue"/>
              <a:cs typeface="Helvetica Neue"/>
              <a:sym typeface="Helvetica Neue"/>
            </a:endParaRPr>
          </a:p>
        </p:txBody>
      </p:sp>
      <p:sp>
        <p:nvSpPr>
          <p:cNvPr id="396" name="Google Shape;396;p66"/>
          <p:cNvSpPr/>
          <p:nvPr/>
        </p:nvSpPr>
        <p:spPr>
          <a:xfrm>
            <a:off x="5957294" y="1180103"/>
            <a:ext cx="2559300" cy="377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6"/>
          <p:cNvSpPr txBox="1"/>
          <p:nvPr/>
        </p:nvSpPr>
        <p:spPr>
          <a:xfrm>
            <a:off x="1157625" y="2409450"/>
            <a:ext cx="2886600" cy="324600"/>
          </a:xfrm>
          <a:prstGeom prst="rect">
            <a:avLst/>
          </a:prstGeom>
          <a:noFill/>
          <a:ln cap="flat" cmpd="sng" w="28575">
            <a:solidFill>
              <a:srgbClr val="B6D7A8"/>
            </a:solidFill>
            <a:prstDash val="solid"/>
            <a:round/>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000000"/>
                </a:solidFill>
                <a:latin typeface="Helvetica Neue"/>
                <a:ea typeface="Helvetica Neue"/>
                <a:cs typeface="Helvetica Neue"/>
                <a:sym typeface="Helvetica Neue"/>
              </a:rPr>
              <a:t>2.</a:t>
            </a:r>
            <a:r>
              <a:rPr b="0" i="0" lang="zh-TW" sz="1800" u="none" cap="none" strike="noStrike">
                <a:solidFill>
                  <a:srgbClr val="FF0000"/>
                </a:solidFill>
                <a:latin typeface="Helvetica Neue"/>
                <a:ea typeface="Helvetica Neue"/>
                <a:cs typeface="Helvetica Neue"/>
                <a:sym typeface="Helvetica Neue"/>
              </a:rPr>
              <a:t>右鍵</a:t>
            </a:r>
            <a:r>
              <a:rPr b="0" i="0" lang="zh-TW" sz="1800" u="none" cap="none" strike="noStrike">
                <a:solidFill>
                  <a:srgbClr val="000000"/>
                </a:solidFill>
                <a:latin typeface="Helvetica Neue"/>
                <a:ea typeface="Helvetica Neue"/>
                <a:cs typeface="Helvetica Neue"/>
                <a:sym typeface="Helvetica Neue"/>
              </a:rPr>
              <a:t>點擊剛剛建立的副本</a:t>
            </a:r>
            <a:endParaRPr b="0" i="0" sz="1800" u="none" cap="none" strike="noStrike">
              <a:solidFill>
                <a:srgbClr val="000000"/>
              </a:solidFill>
              <a:latin typeface="Helvetica Neue"/>
              <a:ea typeface="Helvetica Neue"/>
              <a:cs typeface="Helvetica Neue"/>
              <a:sym typeface="Helvetica Neue"/>
            </a:endParaRPr>
          </a:p>
        </p:txBody>
      </p:sp>
      <p:sp>
        <p:nvSpPr>
          <p:cNvPr id="398" name="Google Shape;398;p66"/>
          <p:cNvSpPr/>
          <p:nvPr/>
        </p:nvSpPr>
        <p:spPr>
          <a:xfrm>
            <a:off x="1590113" y="3062828"/>
            <a:ext cx="1671300" cy="289800"/>
          </a:xfrm>
          <a:prstGeom prst="rect">
            <a:avLst/>
          </a:prstGeom>
          <a:noFill/>
          <a:ln cap="flat" cmpd="sng" w="28575">
            <a:solidFill>
              <a:srgbClr val="B6D7A8"/>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FF0000"/>
              </a:solidFill>
              <a:latin typeface="Arial"/>
              <a:ea typeface="Arial"/>
              <a:cs typeface="Arial"/>
              <a:sym typeface="Arial"/>
            </a:endParaRPr>
          </a:p>
        </p:txBody>
      </p:sp>
      <p:sp>
        <p:nvSpPr>
          <p:cNvPr id="399" name="Google Shape;399;p66"/>
          <p:cNvSpPr/>
          <p:nvPr/>
        </p:nvSpPr>
        <p:spPr>
          <a:xfrm>
            <a:off x="3913775" y="3422050"/>
            <a:ext cx="1874400" cy="259500"/>
          </a:xfrm>
          <a:prstGeom prst="rect">
            <a:avLst/>
          </a:prstGeom>
          <a:noFill/>
          <a:ln cap="flat" cmpd="sng" w="28575">
            <a:solidFill>
              <a:srgbClr val="93C47D"/>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FF0000"/>
              </a:solidFill>
              <a:latin typeface="Arial"/>
              <a:ea typeface="Arial"/>
              <a:cs typeface="Arial"/>
              <a:sym typeface="Arial"/>
            </a:endParaRPr>
          </a:p>
        </p:txBody>
      </p:sp>
      <p:sp>
        <p:nvSpPr>
          <p:cNvPr id="400" name="Google Shape;400;p66"/>
          <p:cNvSpPr txBox="1"/>
          <p:nvPr/>
        </p:nvSpPr>
        <p:spPr>
          <a:xfrm>
            <a:off x="6281900" y="3062825"/>
            <a:ext cx="1910100" cy="435000"/>
          </a:xfrm>
          <a:prstGeom prst="rect">
            <a:avLst/>
          </a:prstGeom>
          <a:noFill/>
          <a:ln cap="flat" cmpd="sng" w="28575">
            <a:solidFill>
              <a:srgbClr val="93C47D"/>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Helvetica Neue"/>
                <a:ea typeface="Helvetica Neue"/>
                <a:cs typeface="Helvetica Neue"/>
                <a:sym typeface="Helvetica Neue"/>
              </a:rPr>
              <a:t>3.點選</a:t>
            </a:r>
            <a:r>
              <a:rPr b="0" i="0" lang="zh-TW" sz="1800" u="none" cap="none" strike="noStrike">
                <a:solidFill>
                  <a:srgbClr val="FF0000"/>
                </a:solidFill>
                <a:latin typeface="Helvetica Neue"/>
                <a:ea typeface="Helvetica Neue"/>
                <a:cs typeface="Helvetica Neue"/>
                <a:sym typeface="Helvetica Neue"/>
              </a:rPr>
              <a:t>重新命名</a:t>
            </a:r>
            <a:endParaRPr b="0" i="0" sz="1800" u="none" cap="none" strike="noStrike">
              <a:solidFill>
                <a:srgbClr val="000000"/>
              </a:solidFill>
              <a:latin typeface="Helvetica Neue"/>
              <a:ea typeface="Helvetica Neue"/>
              <a:cs typeface="Helvetica Neue"/>
              <a:sym typeface="Helvetica Neue"/>
            </a:endParaRPr>
          </a:p>
        </p:txBody>
      </p:sp>
      <p:cxnSp>
        <p:nvCxnSpPr>
          <p:cNvPr id="401" name="Google Shape;401;p66"/>
          <p:cNvCxnSpPr>
            <a:stCxn id="398" idx="0"/>
            <a:endCxn id="397" idx="2"/>
          </p:cNvCxnSpPr>
          <p:nvPr/>
        </p:nvCxnSpPr>
        <p:spPr>
          <a:xfrm flipH="1" rot="10800000">
            <a:off x="2425763" y="2734028"/>
            <a:ext cx="175200" cy="328800"/>
          </a:xfrm>
          <a:prstGeom prst="straightConnector1">
            <a:avLst/>
          </a:prstGeom>
          <a:noFill/>
          <a:ln cap="flat" cmpd="sng" w="28575">
            <a:solidFill>
              <a:srgbClr val="B6D7A8"/>
            </a:solidFill>
            <a:prstDash val="solid"/>
            <a:round/>
            <a:headEnd len="sm" w="sm" type="none"/>
            <a:tailEnd len="sm" w="sm" type="none"/>
          </a:ln>
        </p:spPr>
      </p:cxnSp>
      <p:cxnSp>
        <p:nvCxnSpPr>
          <p:cNvPr id="402" name="Google Shape;402;p66"/>
          <p:cNvCxnSpPr>
            <a:stCxn id="399" idx="3"/>
            <a:endCxn id="400" idx="1"/>
          </p:cNvCxnSpPr>
          <p:nvPr/>
        </p:nvCxnSpPr>
        <p:spPr>
          <a:xfrm flipH="1" rot="10800000">
            <a:off x="5788175" y="3280300"/>
            <a:ext cx="493800" cy="271500"/>
          </a:xfrm>
          <a:prstGeom prst="straightConnector1">
            <a:avLst/>
          </a:prstGeom>
          <a:noFill/>
          <a:ln cap="flat" cmpd="sng" w="28575">
            <a:solidFill>
              <a:srgbClr val="B6D7A8"/>
            </a:solidFill>
            <a:prstDash val="solid"/>
            <a:round/>
            <a:headEnd len="sm" w="sm" type="none"/>
            <a:tailEnd len="sm" w="sm" type="none"/>
          </a:ln>
        </p:spPr>
      </p:cxnSp>
      <p:pic>
        <p:nvPicPr>
          <p:cNvPr id="403" name="Google Shape;403;p66"/>
          <p:cNvPicPr preferRelativeResize="0"/>
          <p:nvPr/>
        </p:nvPicPr>
        <p:blipFill rotWithShape="1">
          <a:blip r:embed="rId3">
            <a:alphaModFix/>
          </a:blip>
          <a:srcRect b="85819" l="0" r="57215" t="0"/>
          <a:stretch/>
        </p:blipFill>
        <p:spPr>
          <a:xfrm>
            <a:off x="1514150" y="740625"/>
            <a:ext cx="2399626" cy="6188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5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rgbClr val="1A1A1A"/>
                </a:solidFill>
                <a:latin typeface="Arial"/>
                <a:ea typeface="Arial"/>
                <a:cs typeface="Arial"/>
                <a:sym typeface="Arial"/>
              </a:rPr>
              <a:t>Insight</a:t>
            </a:r>
            <a:endParaRPr b="0" i="0" sz="3600" u="none" cap="none" strike="noStrike">
              <a:solidFill>
                <a:srgbClr val="1A1A1A"/>
              </a:solidFill>
              <a:latin typeface="Arial"/>
              <a:ea typeface="Arial"/>
              <a:cs typeface="Arial"/>
              <a:sym typeface="Arial"/>
            </a:endParaRPr>
          </a:p>
        </p:txBody>
      </p:sp>
      <p:sp>
        <p:nvSpPr>
          <p:cNvPr id="1161" name="Google Shape;1161;p156"/>
          <p:cNvSpPr txBox="1"/>
          <p:nvPr/>
        </p:nvSpPr>
        <p:spPr>
          <a:xfrm>
            <a:off x="493200" y="976350"/>
            <a:ext cx="7277400" cy="239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2" name="Google Shape;1162;p156"/>
          <p:cNvPicPr preferRelativeResize="0"/>
          <p:nvPr/>
        </p:nvPicPr>
        <p:blipFill rotWithShape="1">
          <a:blip r:embed="rId3">
            <a:alphaModFix/>
          </a:blip>
          <a:srcRect b="0" l="0" r="0" t="0"/>
          <a:stretch/>
        </p:blipFill>
        <p:spPr>
          <a:xfrm>
            <a:off x="2982375" y="2142575"/>
            <a:ext cx="5066199" cy="2585375"/>
          </a:xfrm>
          <a:prstGeom prst="rect">
            <a:avLst/>
          </a:prstGeom>
          <a:noFill/>
          <a:ln>
            <a:noFill/>
          </a:ln>
        </p:spPr>
      </p:pic>
      <p:sp>
        <p:nvSpPr>
          <p:cNvPr id="1163" name="Google Shape;1163;p156"/>
          <p:cNvSpPr txBox="1"/>
          <p:nvPr/>
        </p:nvSpPr>
        <p:spPr>
          <a:xfrm>
            <a:off x="513350" y="885775"/>
            <a:ext cx="7408200" cy="2083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儘管是數值變數，但若為離散資料，亦不適合使用 scatter plot</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Scatter plot 依然是我們在做資料分析時，第一步會使用的工具</a:t>
            </a:r>
            <a:endParaRPr b="0" i="0" sz="2400" u="none" cap="none" strike="noStrike">
              <a:solidFill>
                <a:srgbClr val="000000"/>
              </a:solidFill>
              <a:latin typeface="Arial"/>
              <a:ea typeface="Arial"/>
              <a:cs typeface="Arial"/>
              <a:sym typeface="Arial"/>
            </a:endParaRPr>
          </a:p>
        </p:txBody>
      </p:sp>
      <p:sp>
        <p:nvSpPr>
          <p:cNvPr id="1164" name="Google Shape;1164;p156"/>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57"/>
          <p:cNvSpPr txBox="1"/>
          <p:nvPr>
            <p:ph type="title"/>
          </p:nvPr>
        </p:nvSpPr>
        <p:spPr>
          <a:xfrm>
            <a:off x="470552" y="215975"/>
            <a:ext cx="75921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Pclass </a:t>
            </a:r>
            <a:r>
              <a:rPr b="0" i="0" lang="zh-TW" sz="2400" u="none" cap="none" strike="noStrike">
                <a:solidFill>
                  <a:srgbClr val="1A1A1A"/>
                </a:solidFill>
                <a:latin typeface="Arial"/>
                <a:ea typeface="Arial"/>
                <a:cs typeface="Arial"/>
                <a:sym typeface="Arial"/>
              </a:rPr>
              <a:t>vs</a:t>
            </a:r>
            <a:r>
              <a:rPr b="0" i="0" lang="zh-TW" sz="3000" u="none" cap="none" strike="noStrike">
                <a:solidFill>
                  <a:srgbClr val="1A1A1A"/>
                </a:solidFill>
                <a:latin typeface="Arial"/>
                <a:ea typeface="Arial"/>
                <a:cs typeface="Arial"/>
                <a:sym typeface="Arial"/>
              </a:rPr>
              <a:t> Survived rate</a:t>
            </a:r>
            <a:endParaRPr b="0" i="0" sz="3000" u="none" cap="none" strike="noStrike">
              <a:solidFill>
                <a:srgbClr val="1A1A1A"/>
              </a:solidFill>
              <a:latin typeface="Arial"/>
              <a:ea typeface="Arial"/>
              <a:cs typeface="Arial"/>
              <a:sym typeface="Arial"/>
            </a:endParaRPr>
          </a:p>
        </p:txBody>
      </p:sp>
      <p:sp>
        <p:nvSpPr>
          <p:cNvPr id="1170" name="Google Shape;1170;p157"/>
          <p:cNvSpPr/>
          <p:nvPr/>
        </p:nvSpPr>
        <p:spPr>
          <a:xfrm>
            <a:off x="418300" y="867475"/>
            <a:ext cx="8266200" cy="636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1A1A1A"/>
                </a:solidFill>
                <a:latin typeface="Arial"/>
                <a:ea typeface="Arial"/>
                <a:cs typeface="Arial"/>
                <a:sym typeface="Arial"/>
              </a:rPr>
              <a:t>sns.barplot(y='Survived', x='Pclass', data=df, ci=None)</a:t>
            </a:r>
            <a:endParaRPr b="1" i="0" sz="2000" u="none" cap="none" strike="noStrike">
              <a:solidFill>
                <a:schemeClr val="dk1"/>
              </a:solidFill>
              <a:latin typeface="Arial"/>
              <a:ea typeface="Arial"/>
              <a:cs typeface="Arial"/>
              <a:sym typeface="Arial"/>
            </a:endParaRPr>
          </a:p>
        </p:txBody>
      </p:sp>
      <p:sp>
        <p:nvSpPr>
          <p:cNvPr id="1171" name="Google Shape;1171;p157"/>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172" name="Google Shape;1172;p157"/>
          <p:cNvPicPr preferRelativeResize="0"/>
          <p:nvPr/>
        </p:nvPicPr>
        <p:blipFill rotWithShape="1">
          <a:blip r:embed="rId3">
            <a:alphaModFix/>
          </a:blip>
          <a:srcRect b="0" l="0" r="0" t="0"/>
          <a:stretch/>
        </p:blipFill>
        <p:spPr>
          <a:xfrm>
            <a:off x="2196450" y="1587375"/>
            <a:ext cx="4140301" cy="3288929"/>
          </a:xfrm>
          <a:prstGeom prst="rect">
            <a:avLst/>
          </a:prstGeom>
          <a:noFill/>
          <a:ln>
            <a:noFill/>
          </a:ln>
        </p:spPr>
      </p:pic>
      <p:sp>
        <p:nvSpPr>
          <p:cNvPr id="1173" name="Google Shape;1173;p157"/>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zh-TW" sz="1050" u="none" cap="none" strike="noStrike">
                <a:solidFill>
                  <a:srgbClr val="555555"/>
                </a:solidFill>
                <a:highlight>
                  <a:srgbClr val="FFFFFF"/>
                </a:highlight>
                <a:latin typeface="Arial"/>
                <a:ea typeface="Arial"/>
                <a:cs typeface="Arial"/>
                <a:sym typeface="Arial"/>
              </a:rPr>
              <a:t>split=True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15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Add a horizontal line </a:t>
            </a:r>
            <a:endParaRPr b="0" i="0" sz="3000" u="none" cap="none" strike="noStrike">
              <a:solidFill>
                <a:srgbClr val="1A1A1A"/>
              </a:solidFill>
              <a:latin typeface="Arial"/>
              <a:ea typeface="Arial"/>
              <a:cs typeface="Arial"/>
              <a:sym typeface="Arial"/>
            </a:endParaRPr>
          </a:p>
        </p:txBody>
      </p:sp>
      <p:sp>
        <p:nvSpPr>
          <p:cNvPr id="1179" name="Google Shape;1179;p158"/>
          <p:cNvSpPr/>
          <p:nvPr/>
        </p:nvSpPr>
        <p:spPr>
          <a:xfrm>
            <a:off x="418300" y="943675"/>
            <a:ext cx="8266200" cy="6870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chemeClr val="dk1"/>
                </a:solidFill>
                <a:latin typeface="Arial"/>
                <a:ea typeface="Arial"/>
                <a:cs typeface="Arial"/>
                <a:sym typeface="Arial"/>
              </a:rPr>
              <a:t>plt.hlines(df.Survived.mean(), xmin = -1, xmax = 3)</a:t>
            </a:r>
            <a:endParaRPr b="1" i="0" sz="2400" u="none" cap="none" strike="noStrike">
              <a:solidFill>
                <a:schemeClr val="dk1"/>
              </a:solidFill>
              <a:latin typeface="Arial"/>
              <a:ea typeface="Arial"/>
              <a:cs typeface="Arial"/>
              <a:sym typeface="Arial"/>
            </a:endParaRPr>
          </a:p>
        </p:txBody>
      </p:sp>
      <p:sp>
        <p:nvSpPr>
          <p:cNvPr id="1180" name="Google Shape;1180;p158"/>
          <p:cNvSpPr txBox="1"/>
          <p:nvPr/>
        </p:nvSpPr>
        <p:spPr>
          <a:xfrm>
            <a:off x="6738375" y="2571750"/>
            <a:ext cx="23508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000000"/>
                </a:solidFill>
                <a:latin typeface="Arial"/>
                <a:ea typeface="Arial"/>
                <a:cs typeface="Arial"/>
                <a:sym typeface="Arial"/>
              </a:rPr>
              <a:t>平均存活率</a:t>
            </a:r>
            <a:endParaRPr b="1"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000000"/>
                </a:solidFill>
                <a:latin typeface="Arial"/>
                <a:ea typeface="Arial"/>
                <a:cs typeface="Arial"/>
                <a:sym typeface="Arial"/>
              </a:rPr>
              <a:t>當作基準</a:t>
            </a:r>
            <a:endParaRPr b="1" i="0" sz="2400" u="none" cap="none" strike="noStrike">
              <a:solidFill>
                <a:srgbClr val="000000"/>
              </a:solidFill>
              <a:latin typeface="Arial"/>
              <a:ea typeface="Arial"/>
              <a:cs typeface="Arial"/>
              <a:sym typeface="Arial"/>
            </a:endParaRPr>
          </a:p>
        </p:txBody>
      </p:sp>
      <p:sp>
        <p:nvSpPr>
          <p:cNvPr id="1181" name="Google Shape;1181;p158"/>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182" name="Google Shape;1182;p158"/>
          <p:cNvPicPr preferRelativeResize="0"/>
          <p:nvPr/>
        </p:nvPicPr>
        <p:blipFill rotWithShape="1">
          <a:blip r:embed="rId3">
            <a:alphaModFix/>
          </a:blip>
          <a:srcRect b="0" l="0" r="0" t="0"/>
          <a:stretch/>
        </p:blipFill>
        <p:spPr>
          <a:xfrm>
            <a:off x="2590113" y="1770575"/>
            <a:ext cx="3922586" cy="320802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15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實用function </a:t>
            </a:r>
            <a:endParaRPr b="0" i="0" sz="3000" u="none" cap="none" strike="noStrike">
              <a:solidFill>
                <a:srgbClr val="1A1A1A"/>
              </a:solidFill>
              <a:latin typeface="Arial"/>
              <a:ea typeface="Arial"/>
              <a:cs typeface="Arial"/>
              <a:sym typeface="Arial"/>
            </a:endParaRPr>
          </a:p>
        </p:txBody>
      </p:sp>
      <p:sp>
        <p:nvSpPr>
          <p:cNvPr id="1188" name="Google Shape;1188;p159"/>
          <p:cNvSpPr/>
          <p:nvPr/>
        </p:nvSpPr>
        <p:spPr>
          <a:xfrm>
            <a:off x="418300" y="943675"/>
            <a:ext cx="8266200" cy="5157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zh-TW" sz="2600" u="none" cap="none" strike="noStrike">
                <a:solidFill>
                  <a:srgbClr val="1A1A1A"/>
                </a:solidFill>
                <a:latin typeface="Arial"/>
                <a:ea typeface="Arial"/>
                <a:cs typeface="Arial"/>
                <a:sym typeface="Arial"/>
              </a:rPr>
              <a:t>sns.set(style="darkgrid")</a:t>
            </a:r>
            <a:endParaRPr b="1" i="0" sz="1400" u="none" cap="none" strike="noStrike">
              <a:solidFill>
                <a:schemeClr val="dk1"/>
              </a:solidFill>
              <a:latin typeface="Arial"/>
              <a:ea typeface="Arial"/>
              <a:cs typeface="Arial"/>
              <a:sym typeface="Arial"/>
            </a:endParaRPr>
          </a:p>
        </p:txBody>
      </p:sp>
      <p:sp>
        <p:nvSpPr>
          <p:cNvPr id="1189" name="Google Shape;1189;p159"/>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190" name="Google Shape;1190;p159"/>
          <p:cNvPicPr preferRelativeResize="0"/>
          <p:nvPr/>
        </p:nvPicPr>
        <p:blipFill rotWithShape="1">
          <a:blip r:embed="rId3">
            <a:alphaModFix/>
          </a:blip>
          <a:srcRect b="0" l="0" r="0" t="0"/>
          <a:stretch/>
        </p:blipFill>
        <p:spPr>
          <a:xfrm>
            <a:off x="2501850" y="1629625"/>
            <a:ext cx="4140300" cy="325492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6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動手試試看- 5</a:t>
            </a:r>
            <a:endParaRPr b="0" i="0" sz="3000" u="none" cap="none" strike="noStrike">
              <a:solidFill>
                <a:srgbClr val="1A1A1A"/>
              </a:solidFill>
              <a:latin typeface="Arial"/>
              <a:ea typeface="Arial"/>
              <a:cs typeface="Arial"/>
              <a:sym typeface="Arial"/>
            </a:endParaRPr>
          </a:p>
        </p:txBody>
      </p:sp>
      <p:sp>
        <p:nvSpPr>
          <p:cNvPr id="1196" name="Google Shape;1196;p160"/>
          <p:cNvSpPr/>
          <p:nvPr/>
        </p:nvSpPr>
        <p:spPr>
          <a:xfrm>
            <a:off x="418300" y="943675"/>
            <a:ext cx="8266200" cy="5682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zh-TW" sz="2600" u="none" cap="none" strike="noStrike">
                <a:solidFill>
                  <a:srgbClr val="1A1A1A"/>
                </a:solidFill>
                <a:latin typeface="Arial"/>
                <a:ea typeface="Arial"/>
                <a:cs typeface="Arial"/>
                <a:sym typeface="Arial"/>
              </a:rPr>
              <a:t>sns.set(style=" </a:t>
            </a:r>
            <a:r>
              <a:rPr b="1" i="0" lang="zh-TW" sz="2600" u="none" cap="none" strike="noStrike">
                <a:solidFill>
                  <a:srgbClr val="FF0000"/>
                </a:solidFill>
                <a:latin typeface="Arial"/>
                <a:ea typeface="Arial"/>
                <a:cs typeface="Arial"/>
                <a:sym typeface="Arial"/>
              </a:rPr>
              <a:t>???</a:t>
            </a:r>
            <a:r>
              <a:rPr b="1" i="0" lang="zh-TW" sz="2600" u="none" cap="none" strike="noStrike">
                <a:solidFill>
                  <a:srgbClr val="1A1A1A"/>
                </a:solidFill>
                <a:latin typeface="Arial"/>
                <a:ea typeface="Arial"/>
                <a:cs typeface="Arial"/>
                <a:sym typeface="Arial"/>
              </a:rPr>
              <a:t>  ")</a:t>
            </a:r>
            <a:endParaRPr b="1" i="0" sz="1400" u="none" cap="none" strike="noStrike">
              <a:solidFill>
                <a:schemeClr val="dk1"/>
              </a:solidFill>
              <a:latin typeface="Arial"/>
              <a:ea typeface="Arial"/>
              <a:cs typeface="Arial"/>
              <a:sym typeface="Arial"/>
            </a:endParaRPr>
          </a:p>
        </p:txBody>
      </p:sp>
      <p:sp>
        <p:nvSpPr>
          <p:cNvPr id="1197" name="Google Shape;1197;p160"/>
          <p:cNvSpPr txBox="1"/>
          <p:nvPr/>
        </p:nvSpPr>
        <p:spPr>
          <a:xfrm>
            <a:off x="470550" y="1595175"/>
            <a:ext cx="8082600" cy="2466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試著將圖表用不同 Style 呈現出來。請練習參考</a:t>
            </a:r>
            <a:r>
              <a:rPr b="0" i="0" lang="zh-TW" sz="1800" u="sng" cap="none" strike="noStrike">
                <a:solidFill>
                  <a:schemeClr val="hlink"/>
                </a:solidFill>
                <a:latin typeface="Arial"/>
                <a:ea typeface="Arial"/>
                <a:cs typeface="Arial"/>
                <a:sym typeface="Arial"/>
                <a:hlinkClick r:id="rId3"/>
              </a:rPr>
              <a:t>文件</a:t>
            </a:r>
            <a:r>
              <a:rPr b="0" i="0" lang="zh-TW" sz="1800" u="none" cap="none" strike="noStrike">
                <a:solidFill>
                  <a:srgbClr val="000000"/>
                </a:solidFill>
                <a:latin typeface="Arial"/>
                <a:ea typeface="Arial"/>
                <a:cs typeface="Arial"/>
                <a:sym typeface="Arial"/>
              </a:rPr>
              <a:t>，找出可使用的style</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如果要變回圖表的原始模樣 (Default)，使用 sns.set (style = “white”)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FF0000"/>
              </a:buClr>
              <a:buSzPts val="1800"/>
              <a:buFont typeface="Arial"/>
              <a:buChar char="●"/>
            </a:pPr>
            <a:r>
              <a:rPr b="0" i="0" lang="zh-TW" sz="1800" u="none" cap="none" strike="noStrike">
                <a:solidFill>
                  <a:srgbClr val="FF0000"/>
                </a:solidFill>
                <a:latin typeface="Arial"/>
                <a:ea typeface="Arial"/>
                <a:cs typeface="Arial"/>
                <a:sym typeface="Arial"/>
              </a:rPr>
              <a:t>Example</a:t>
            </a:r>
            <a:endParaRPr b="0" i="0" sz="1800" u="none" cap="none" strike="noStrike">
              <a:solidFill>
                <a:srgbClr val="FF0000"/>
              </a:solidFill>
              <a:latin typeface="Arial"/>
              <a:ea typeface="Arial"/>
              <a:cs typeface="Arial"/>
              <a:sym typeface="Arial"/>
            </a:endParaRPr>
          </a:p>
        </p:txBody>
      </p:sp>
      <p:sp>
        <p:nvSpPr>
          <p:cNvPr id="1198" name="Google Shape;1198;p160"/>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199" name="Google Shape;1199;p160"/>
          <p:cNvPicPr preferRelativeResize="0"/>
          <p:nvPr/>
        </p:nvPicPr>
        <p:blipFill rotWithShape="1">
          <a:blip r:embed="rId4">
            <a:alphaModFix/>
          </a:blip>
          <a:srcRect b="0" l="0" r="0" t="0"/>
          <a:stretch/>
        </p:blipFill>
        <p:spPr>
          <a:xfrm>
            <a:off x="1204476" y="2844725"/>
            <a:ext cx="2803262" cy="2203800"/>
          </a:xfrm>
          <a:prstGeom prst="rect">
            <a:avLst/>
          </a:prstGeom>
          <a:noFill/>
          <a:ln>
            <a:noFill/>
          </a:ln>
        </p:spPr>
      </p:pic>
      <p:pic>
        <p:nvPicPr>
          <p:cNvPr id="1200" name="Google Shape;1200;p160"/>
          <p:cNvPicPr preferRelativeResize="0"/>
          <p:nvPr/>
        </p:nvPicPr>
        <p:blipFill rotWithShape="1">
          <a:blip r:embed="rId5">
            <a:alphaModFix/>
          </a:blip>
          <a:srcRect b="0" l="0" r="0" t="0"/>
          <a:stretch/>
        </p:blipFill>
        <p:spPr>
          <a:xfrm>
            <a:off x="5315775" y="2844725"/>
            <a:ext cx="2700408" cy="220380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6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1100"/>
              <a:buFont typeface="Arial"/>
              <a:buNone/>
            </a:pPr>
            <a:r>
              <a:rPr b="0" i="0" lang="zh-TW" sz="3000" u="none" cap="none" strike="noStrike">
                <a:solidFill>
                  <a:srgbClr val="1A1A1A"/>
                </a:solidFill>
                <a:latin typeface="Arial"/>
                <a:ea typeface="Arial"/>
                <a:cs typeface="Arial"/>
                <a:sym typeface="Arial"/>
              </a:rPr>
              <a:t>SibSp </a:t>
            </a:r>
            <a:r>
              <a:rPr b="0" i="1" lang="zh-TW" sz="2400" u="none" cap="none" strike="noStrike">
                <a:solidFill>
                  <a:srgbClr val="1A1A1A"/>
                </a:solidFill>
                <a:latin typeface="Arial"/>
                <a:ea typeface="Arial"/>
                <a:cs typeface="Arial"/>
                <a:sym typeface="Arial"/>
              </a:rPr>
              <a:t>vs </a:t>
            </a:r>
            <a:r>
              <a:rPr b="0" i="0" lang="zh-TW" sz="3000" u="none" cap="none" strike="noStrike">
                <a:solidFill>
                  <a:srgbClr val="1A1A1A"/>
                </a:solidFill>
                <a:latin typeface="Arial"/>
                <a:ea typeface="Arial"/>
                <a:cs typeface="Arial"/>
                <a:sym typeface="Arial"/>
              </a:rPr>
              <a:t>Survived rate</a:t>
            </a:r>
            <a:endParaRPr b="0" i="0" sz="3000" u="none" cap="none" strike="noStrike">
              <a:solidFill>
                <a:srgbClr val="1A1A1A"/>
              </a:solidFill>
              <a:latin typeface="Arial"/>
              <a:ea typeface="Arial"/>
              <a:cs typeface="Arial"/>
              <a:sym typeface="Arial"/>
            </a:endParaRPr>
          </a:p>
        </p:txBody>
      </p:sp>
      <p:sp>
        <p:nvSpPr>
          <p:cNvPr id="1206" name="Google Shape;1206;p161"/>
          <p:cNvSpPr/>
          <p:nvPr/>
        </p:nvSpPr>
        <p:spPr>
          <a:xfrm>
            <a:off x="418300" y="943675"/>
            <a:ext cx="8266200" cy="5682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chemeClr val="dk1"/>
                </a:solidFill>
                <a:latin typeface="Arial"/>
                <a:ea typeface="Arial"/>
                <a:cs typeface="Arial"/>
                <a:sym typeface="Arial"/>
              </a:rPr>
              <a:t>sns.barplot(x='SibSp', y='Survived', data=df, ci=None)</a:t>
            </a:r>
            <a:endParaRPr b="0" i="0" sz="1400" u="none" cap="none" strike="noStrike">
              <a:solidFill>
                <a:schemeClr val="dk1"/>
              </a:solidFill>
              <a:latin typeface="Arial"/>
              <a:ea typeface="Arial"/>
              <a:cs typeface="Arial"/>
              <a:sym typeface="Arial"/>
            </a:endParaRPr>
          </a:p>
        </p:txBody>
      </p:sp>
      <p:sp>
        <p:nvSpPr>
          <p:cNvPr id="1207" name="Google Shape;1207;p161"/>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208" name="Google Shape;1208;p161"/>
          <p:cNvPicPr preferRelativeResize="0"/>
          <p:nvPr/>
        </p:nvPicPr>
        <p:blipFill rotWithShape="1">
          <a:blip r:embed="rId3">
            <a:alphaModFix/>
          </a:blip>
          <a:srcRect b="0" l="0" r="0" t="0"/>
          <a:stretch/>
        </p:blipFill>
        <p:spPr>
          <a:xfrm>
            <a:off x="2539950" y="1671375"/>
            <a:ext cx="4022899" cy="33268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162"/>
          <p:cNvSpPr txBox="1"/>
          <p:nvPr>
            <p:ph type="title"/>
          </p:nvPr>
        </p:nvSpPr>
        <p:spPr>
          <a:xfrm>
            <a:off x="470552" y="215975"/>
            <a:ext cx="75921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Analyse survived rate</a:t>
            </a:r>
            <a:endParaRPr b="0" i="0" sz="3000" u="none" cap="none" strike="noStrike">
              <a:solidFill>
                <a:srgbClr val="1A1A1A"/>
              </a:solidFill>
              <a:latin typeface="Arial"/>
              <a:ea typeface="Arial"/>
              <a:cs typeface="Arial"/>
              <a:sym typeface="Arial"/>
            </a:endParaRPr>
          </a:p>
        </p:txBody>
      </p:sp>
      <p:sp>
        <p:nvSpPr>
          <p:cNvPr id="1214" name="Google Shape;1214;p162"/>
          <p:cNvSpPr txBox="1"/>
          <p:nvPr/>
        </p:nvSpPr>
        <p:spPr>
          <a:xfrm>
            <a:off x="503275" y="900150"/>
            <a:ext cx="7267200" cy="3110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使用現有 feature</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甚至是創造 feature (feature engineering)，理解對 survived rate關係。 </a:t>
            </a:r>
            <a:endParaRPr b="0" i="0" sz="2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15" name="Google Shape;1215;p162"/>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9" name="Shape 1219"/>
        <p:cNvGrpSpPr/>
        <p:nvPr/>
      </p:nvGrpSpPr>
      <p:grpSpPr>
        <a:xfrm>
          <a:off x="0" y="0"/>
          <a:ext cx="0" cy="0"/>
          <a:chOff x="0" y="0"/>
          <a:chExt cx="0" cy="0"/>
        </a:xfrm>
      </p:grpSpPr>
      <p:sp>
        <p:nvSpPr>
          <p:cNvPr id="1220" name="Google Shape;1220;p163"/>
          <p:cNvSpPr txBox="1"/>
          <p:nvPr/>
        </p:nvSpPr>
        <p:spPr>
          <a:xfrm>
            <a:off x="503275" y="920300"/>
            <a:ext cx="8183400" cy="196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邏輯：</a:t>
            </a:r>
            <a:endParaRPr b="0" i="0" sz="2400" u="none" cap="none" strike="noStrike">
              <a:solidFill>
                <a:srgbClr val="000000"/>
              </a:solidFill>
              <a:latin typeface="Arial"/>
              <a:ea typeface="Arial"/>
              <a:cs typeface="Arial"/>
              <a:sym typeface="Arial"/>
            </a:endParaRPr>
          </a:p>
        </p:txBody>
      </p:sp>
      <p:sp>
        <p:nvSpPr>
          <p:cNvPr id="1221" name="Google Shape;1221;p16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Make a new feature - “who”</a:t>
            </a:r>
            <a:endParaRPr b="0" i="0" sz="3000" u="none" cap="none" strike="noStrike">
              <a:solidFill>
                <a:srgbClr val="1A1A1A"/>
              </a:solidFill>
              <a:latin typeface="Arial"/>
              <a:ea typeface="Arial"/>
              <a:cs typeface="Arial"/>
              <a:sym typeface="Arial"/>
            </a:endParaRPr>
          </a:p>
        </p:txBody>
      </p:sp>
      <p:pic>
        <p:nvPicPr>
          <p:cNvPr id="1222" name="Google Shape;1222;p163"/>
          <p:cNvPicPr preferRelativeResize="0"/>
          <p:nvPr/>
        </p:nvPicPr>
        <p:blipFill rotWithShape="1">
          <a:blip r:embed="rId3">
            <a:alphaModFix/>
          </a:blip>
          <a:srcRect b="0" l="0" r="0" t="0"/>
          <a:stretch/>
        </p:blipFill>
        <p:spPr>
          <a:xfrm>
            <a:off x="22975" y="2948550"/>
            <a:ext cx="8774552" cy="1450100"/>
          </a:xfrm>
          <a:prstGeom prst="rect">
            <a:avLst/>
          </a:prstGeom>
          <a:noFill/>
          <a:ln>
            <a:noFill/>
          </a:ln>
        </p:spPr>
      </p:pic>
      <p:sp>
        <p:nvSpPr>
          <p:cNvPr id="1223" name="Google Shape;1223;p163"/>
          <p:cNvSpPr/>
          <p:nvPr/>
        </p:nvSpPr>
        <p:spPr>
          <a:xfrm>
            <a:off x="8227875" y="2948550"/>
            <a:ext cx="618300" cy="1500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63"/>
          <p:cNvSpPr/>
          <p:nvPr/>
        </p:nvSpPr>
        <p:spPr>
          <a:xfrm>
            <a:off x="1680950" y="1470975"/>
            <a:ext cx="1764000" cy="6858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zh-TW" sz="2000" u="none" cap="none" strike="noStrike">
                <a:solidFill>
                  <a:srgbClr val="000000"/>
                </a:solidFill>
                <a:latin typeface="Arial"/>
                <a:ea typeface="Arial"/>
                <a:cs typeface="Arial"/>
                <a:sym typeface="Arial"/>
              </a:rPr>
              <a:t>年齡有沒有大於15歲</a:t>
            </a:r>
            <a:endParaRPr b="1" i="0" sz="2000" u="none" cap="none" strike="noStrike">
              <a:solidFill>
                <a:srgbClr val="000000"/>
              </a:solidFill>
              <a:latin typeface="Arial"/>
              <a:ea typeface="Arial"/>
              <a:cs typeface="Arial"/>
              <a:sym typeface="Arial"/>
            </a:endParaRPr>
          </a:p>
        </p:txBody>
      </p:sp>
      <p:sp>
        <p:nvSpPr>
          <p:cNvPr id="1225" name="Google Shape;1225;p163"/>
          <p:cNvSpPr/>
          <p:nvPr/>
        </p:nvSpPr>
        <p:spPr>
          <a:xfrm>
            <a:off x="4528499" y="920300"/>
            <a:ext cx="2154900" cy="661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zh-TW" sz="2000" u="none" cap="none" strike="noStrike">
                <a:solidFill>
                  <a:srgbClr val="000000"/>
                </a:solidFill>
                <a:latin typeface="Arial"/>
                <a:ea typeface="Arial"/>
                <a:cs typeface="Arial"/>
                <a:sym typeface="Arial"/>
              </a:rPr>
              <a:t>man or woman</a:t>
            </a:r>
            <a:endParaRPr b="1" i="0" sz="2000" u="none" cap="none" strike="noStrike">
              <a:solidFill>
                <a:srgbClr val="000000"/>
              </a:solidFill>
              <a:latin typeface="Arial"/>
              <a:ea typeface="Arial"/>
              <a:cs typeface="Arial"/>
              <a:sym typeface="Arial"/>
            </a:endParaRPr>
          </a:p>
        </p:txBody>
      </p:sp>
      <p:sp>
        <p:nvSpPr>
          <p:cNvPr id="1226" name="Google Shape;1226;p163"/>
          <p:cNvSpPr/>
          <p:nvPr/>
        </p:nvSpPr>
        <p:spPr>
          <a:xfrm>
            <a:off x="4536825" y="2040525"/>
            <a:ext cx="2154900" cy="661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000000"/>
                </a:solidFill>
                <a:latin typeface="Arial"/>
                <a:ea typeface="Arial"/>
                <a:cs typeface="Arial"/>
                <a:sym typeface="Arial"/>
              </a:rPr>
              <a:t>Child</a:t>
            </a:r>
            <a:endParaRPr b="1" i="0" sz="2400" u="none" cap="none" strike="noStrike">
              <a:solidFill>
                <a:srgbClr val="000000"/>
              </a:solidFill>
              <a:latin typeface="Arial"/>
              <a:ea typeface="Arial"/>
              <a:cs typeface="Arial"/>
              <a:sym typeface="Arial"/>
            </a:endParaRPr>
          </a:p>
        </p:txBody>
      </p:sp>
      <p:cxnSp>
        <p:nvCxnSpPr>
          <p:cNvPr id="1227" name="Google Shape;1227;p163"/>
          <p:cNvCxnSpPr>
            <a:stCxn id="1224" idx="3"/>
            <a:endCxn id="1225" idx="1"/>
          </p:cNvCxnSpPr>
          <p:nvPr/>
        </p:nvCxnSpPr>
        <p:spPr>
          <a:xfrm flipH="1" rot="10800000">
            <a:off x="3444950" y="1251075"/>
            <a:ext cx="1083600" cy="562800"/>
          </a:xfrm>
          <a:prstGeom prst="straightConnector1">
            <a:avLst/>
          </a:prstGeom>
          <a:noFill/>
          <a:ln cap="flat" cmpd="sng" w="19050">
            <a:solidFill>
              <a:schemeClr val="dk2"/>
            </a:solidFill>
            <a:prstDash val="solid"/>
            <a:round/>
            <a:headEnd len="sm" w="sm" type="none"/>
            <a:tailEnd len="sm" w="sm" type="none"/>
          </a:ln>
        </p:spPr>
      </p:cxnSp>
      <p:cxnSp>
        <p:nvCxnSpPr>
          <p:cNvPr id="1228" name="Google Shape;1228;p163"/>
          <p:cNvCxnSpPr>
            <a:stCxn id="1224" idx="3"/>
            <a:endCxn id="1226" idx="1"/>
          </p:cNvCxnSpPr>
          <p:nvPr/>
        </p:nvCxnSpPr>
        <p:spPr>
          <a:xfrm>
            <a:off x="3444950" y="1813875"/>
            <a:ext cx="1092000" cy="557400"/>
          </a:xfrm>
          <a:prstGeom prst="straightConnector1">
            <a:avLst/>
          </a:prstGeom>
          <a:noFill/>
          <a:ln cap="flat" cmpd="sng" w="19050">
            <a:solidFill>
              <a:schemeClr val="dk2"/>
            </a:solidFill>
            <a:prstDash val="solid"/>
            <a:round/>
            <a:headEnd len="sm" w="sm" type="none"/>
            <a:tailEnd len="sm" w="sm" type="none"/>
          </a:ln>
        </p:spPr>
      </p:cxnSp>
      <p:sp>
        <p:nvSpPr>
          <p:cNvPr id="1229" name="Google Shape;1229;p163"/>
          <p:cNvSpPr txBox="1"/>
          <p:nvPr/>
        </p:nvSpPr>
        <p:spPr>
          <a:xfrm>
            <a:off x="3555775" y="1065525"/>
            <a:ext cx="855600" cy="36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有</a:t>
            </a:r>
            <a:endParaRPr b="0" i="0" sz="1800" u="none" cap="none" strike="noStrike">
              <a:solidFill>
                <a:srgbClr val="FF0000"/>
              </a:solidFill>
              <a:latin typeface="Arial"/>
              <a:ea typeface="Arial"/>
              <a:cs typeface="Arial"/>
              <a:sym typeface="Arial"/>
            </a:endParaRPr>
          </a:p>
        </p:txBody>
      </p:sp>
      <p:sp>
        <p:nvSpPr>
          <p:cNvPr id="1230" name="Google Shape;1230;p163"/>
          <p:cNvSpPr txBox="1"/>
          <p:nvPr/>
        </p:nvSpPr>
        <p:spPr>
          <a:xfrm>
            <a:off x="3504150" y="2122425"/>
            <a:ext cx="9834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沒有</a:t>
            </a:r>
            <a:endParaRPr b="0" i="0" sz="1800" u="none" cap="none" strike="noStrike">
              <a:solidFill>
                <a:srgbClr val="FF0000"/>
              </a:solidFill>
              <a:latin typeface="Arial"/>
              <a:ea typeface="Arial"/>
              <a:cs typeface="Arial"/>
              <a:sym typeface="Arial"/>
            </a:endParaRPr>
          </a:p>
        </p:txBody>
      </p:sp>
      <p:sp>
        <p:nvSpPr>
          <p:cNvPr id="1231" name="Google Shape;1231;p163"/>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16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“Who” Algorithm</a:t>
            </a:r>
            <a:endParaRPr b="0" i="0" sz="3000" u="none" cap="none" strike="noStrike">
              <a:solidFill>
                <a:srgbClr val="1A1A1A"/>
              </a:solidFill>
              <a:latin typeface="Arial"/>
              <a:ea typeface="Arial"/>
              <a:cs typeface="Arial"/>
              <a:sym typeface="Arial"/>
            </a:endParaRPr>
          </a:p>
        </p:txBody>
      </p:sp>
      <p:pic>
        <p:nvPicPr>
          <p:cNvPr id="1237" name="Google Shape;1237;p164"/>
          <p:cNvPicPr preferRelativeResize="0"/>
          <p:nvPr/>
        </p:nvPicPr>
        <p:blipFill rotWithShape="1">
          <a:blip r:embed="rId3">
            <a:alphaModFix/>
          </a:blip>
          <a:srcRect b="0" l="0" r="0" t="0"/>
          <a:stretch/>
        </p:blipFill>
        <p:spPr>
          <a:xfrm>
            <a:off x="1989300" y="863749"/>
            <a:ext cx="4848882" cy="4054526"/>
          </a:xfrm>
          <a:prstGeom prst="rect">
            <a:avLst/>
          </a:prstGeom>
          <a:noFill/>
          <a:ln>
            <a:noFill/>
          </a:ln>
        </p:spPr>
      </p:pic>
      <p:sp>
        <p:nvSpPr>
          <p:cNvPr id="1238" name="Google Shape;1238;p164"/>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Google Shape;1243;p165"/>
          <p:cNvSpPr txBox="1"/>
          <p:nvPr>
            <p:ph type="title"/>
          </p:nvPr>
        </p:nvSpPr>
        <p:spPr>
          <a:xfrm>
            <a:off x="470552" y="215975"/>
            <a:ext cx="75921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Add new feature</a:t>
            </a:r>
            <a:endParaRPr b="0" i="0" sz="3000" u="none" cap="none" strike="noStrike">
              <a:solidFill>
                <a:srgbClr val="1A1A1A"/>
              </a:solidFill>
              <a:latin typeface="Arial"/>
              <a:ea typeface="Arial"/>
              <a:cs typeface="Arial"/>
              <a:sym typeface="Arial"/>
            </a:endParaRPr>
          </a:p>
        </p:txBody>
      </p:sp>
      <p:sp>
        <p:nvSpPr>
          <p:cNvPr id="1244" name="Google Shape;1244;p165"/>
          <p:cNvSpPr/>
          <p:nvPr/>
        </p:nvSpPr>
        <p:spPr>
          <a:xfrm>
            <a:off x="418300" y="867475"/>
            <a:ext cx="8266200" cy="636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1A1A1A"/>
                </a:solidFill>
                <a:latin typeface="Arial"/>
                <a:ea typeface="Arial"/>
                <a:cs typeface="Arial"/>
                <a:sym typeface="Arial"/>
              </a:rPr>
              <a:t>sns.countplot(x=“Pclass”, y=“Survived”, </a:t>
            </a:r>
            <a:r>
              <a:rPr b="1" i="0" lang="zh-TW" sz="2000" u="none" cap="none" strike="noStrike">
                <a:solidFill>
                  <a:srgbClr val="FF0000"/>
                </a:solidFill>
                <a:latin typeface="Arial"/>
                <a:ea typeface="Arial"/>
                <a:cs typeface="Arial"/>
                <a:sym typeface="Arial"/>
              </a:rPr>
              <a:t>hue="who"</a:t>
            </a:r>
            <a:r>
              <a:rPr b="1" i="0" lang="zh-TW" sz="2000" u="none" cap="none" strike="noStrike">
                <a:solidFill>
                  <a:srgbClr val="1A1A1A"/>
                </a:solidFill>
                <a:latin typeface="Arial"/>
                <a:ea typeface="Arial"/>
                <a:cs typeface="Arial"/>
                <a:sym typeface="Arial"/>
              </a:rPr>
              <a:t>, data=df) </a:t>
            </a:r>
            <a:endParaRPr b="1" i="0" sz="2000" u="none" cap="none" strike="noStrike">
              <a:solidFill>
                <a:schemeClr val="dk1"/>
              </a:solidFill>
              <a:latin typeface="Arial"/>
              <a:ea typeface="Arial"/>
              <a:cs typeface="Arial"/>
              <a:sym typeface="Arial"/>
            </a:endParaRPr>
          </a:p>
        </p:txBody>
      </p:sp>
      <p:sp>
        <p:nvSpPr>
          <p:cNvPr id="1245" name="Google Shape;1245;p165"/>
          <p:cNvSpPr txBox="1"/>
          <p:nvPr/>
        </p:nvSpPr>
        <p:spPr>
          <a:xfrm>
            <a:off x="483150" y="1660825"/>
            <a:ext cx="40890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165"/>
          <p:cNvSpPr txBox="1"/>
          <p:nvPr/>
        </p:nvSpPr>
        <p:spPr>
          <a:xfrm>
            <a:off x="342225" y="1711150"/>
            <a:ext cx="3673800" cy="860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計算身份比例</a:t>
            </a:r>
            <a:endParaRPr b="0" i="0" sz="2400" u="none" cap="none" strike="noStrike">
              <a:solidFill>
                <a:srgbClr val="000000"/>
              </a:solidFill>
              <a:latin typeface="Arial"/>
              <a:ea typeface="Arial"/>
              <a:cs typeface="Arial"/>
              <a:sym typeface="Arial"/>
            </a:endParaRPr>
          </a:p>
          <a:p>
            <a:pPr indent="-355600" lvl="1" marL="914400" marR="0" rtl="0" algn="l">
              <a:lnSpc>
                <a:spcPct val="100000"/>
              </a:lnSpc>
              <a:spcBef>
                <a:spcPts val="0"/>
              </a:spcBef>
              <a:spcAft>
                <a:spcPts val="0"/>
              </a:spcAft>
              <a:buClr>
                <a:srgbClr val="000000"/>
              </a:buClr>
              <a:buSzPts val="2000"/>
              <a:buFont typeface="Arial"/>
              <a:buChar char="○"/>
            </a:pPr>
            <a:r>
              <a:rPr b="0" i="0" lang="zh-TW" sz="2000" u="none" cap="none" strike="noStrike">
                <a:solidFill>
                  <a:srgbClr val="000000"/>
                </a:solidFill>
                <a:latin typeface="Arial"/>
                <a:ea typeface="Arial"/>
                <a:cs typeface="Arial"/>
                <a:sym typeface="Arial"/>
              </a:rPr>
              <a:t>女人</a:t>
            </a:r>
            <a:endParaRPr b="0" i="0" sz="2000" u="none" cap="none" strike="noStrike">
              <a:solidFill>
                <a:srgbClr val="000000"/>
              </a:solidFill>
              <a:latin typeface="Arial"/>
              <a:ea typeface="Arial"/>
              <a:cs typeface="Arial"/>
              <a:sym typeface="Arial"/>
            </a:endParaRPr>
          </a:p>
          <a:p>
            <a:pPr indent="-355600" lvl="1" marL="914400" marR="0" rtl="0" algn="l">
              <a:lnSpc>
                <a:spcPct val="100000"/>
              </a:lnSpc>
              <a:spcBef>
                <a:spcPts val="0"/>
              </a:spcBef>
              <a:spcAft>
                <a:spcPts val="0"/>
              </a:spcAft>
              <a:buClr>
                <a:srgbClr val="000000"/>
              </a:buClr>
              <a:buSzPts val="2000"/>
              <a:buFont typeface="Arial"/>
              <a:buChar char="○"/>
            </a:pPr>
            <a:r>
              <a:rPr b="0" i="0" lang="zh-TW" sz="2000" u="none" cap="none" strike="noStrike">
                <a:solidFill>
                  <a:srgbClr val="000000"/>
                </a:solidFill>
                <a:latin typeface="Arial"/>
                <a:ea typeface="Arial"/>
                <a:cs typeface="Arial"/>
                <a:sym typeface="Arial"/>
              </a:rPr>
              <a:t>男人</a:t>
            </a:r>
            <a:endParaRPr b="0" i="0" sz="2000" u="none" cap="none" strike="noStrike">
              <a:solidFill>
                <a:srgbClr val="000000"/>
              </a:solidFill>
              <a:latin typeface="Arial"/>
              <a:ea typeface="Arial"/>
              <a:cs typeface="Arial"/>
              <a:sym typeface="Arial"/>
            </a:endParaRPr>
          </a:p>
          <a:p>
            <a:pPr indent="-355600" lvl="1" marL="914400" marR="0" rtl="0" algn="l">
              <a:lnSpc>
                <a:spcPct val="100000"/>
              </a:lnSpc>
              <a:spcBef>
                <a:spcPts val="0"/>
              </a:spcBef>
              <a:spcAft>
                <a:spcPts val="0"/>
              </a:spcAft>
              <a:buClr>
                <a:srgbClr val="000000"/>
              </a:buClr>
              <a:buSzPts val="2000"/>
              <a:buFont typeface="Arial"/>
              <a:buChar char="○"/>
            </a:pPr>
            <a:r>
              <a:rPr b="0" i="0" lang="zh-TW" sz="2000" u="none" cap="none" strike="noStrike">
                <a:solidFill>
                  <a:srgbClr val="000000"/>
                </a:solidFill>
                <a:latin typeface="Arial"/>
                <a:ea typeface="Arial"/>
                <a:cs typeface="Arial"/>
                <a:sym typeface="Arial"/>
              </a:rPr>
              <a:t>小孩</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247" name="Google Shape;1247;p165"/>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248" name="Google Shape;1248;p165"/>
          <p:cNvPicPr preferRelativeResize="0"/>
          <p:nvPr/>
        </p:nvPicPr>
        <p:blipFill rotWithShape="1">
          <a:blip r:embed="rId3">
            <a:alphaModFix/>
          </a:blip>
          <a:srcRect b="0" l="0" r="0" t="0"/>
          <a:stretch/>
        </p:blipFill>
        <p:spPr>
          <a:xfrm>
            <a:off x="3871000" y="1660825"/>
            <a:ext cx="4652875" cy="3334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7"/>
          <p:cNvSpPr txBox="1"/>
          <p:nvPr/>
        </p:nvSpPr>
        <p:spPr>
          <a:xfrm>
            <a:off x="1565372" y="3273225"/>
            <a:ext cx="6330900" cy="825900"/>
          </a:xfrm>
          <a:prstGeom prst="rect">
            <a:avLst/>
          </a:prstGeom>
          <a:noFill/>
          <a:ln cap="flat" cmpd="sng" w="28575">
            <a:solidFill>
              <a:srgbClr val="B6D7A8"/>
            </a:solidFill>
            <a:prstDash val="solid"/>
            <a:round/>
            <a:headEnd len="sm" w="sm" type="none"/>
            <a:tailEnd len="sm" w="sm" type="none"/>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b="0" i="0" lang="zh-TW" sz="2300" u="none" cap="none" strike="noStrike">
                <a:solidFill>
                  <a:srgbClr val="000000"/>
                </a:solidFill>
                <a:latin typeface="Helvetica Neue"/>
                <a:ea typeface="Helvetica Neue"/>
                <a:cs typeface="Helvetica Neue"/>
                <a:sym typeface="Helvetica Neue"/>
              </a:rPr>
              <a:t>將 </a:t>
            </a:r>
            <a:r>
              <a:rPr b="1" i="0" lang="zh-TW" sz="2300" u="none" cap="none" strike="noStrike">
                <a:solidFill>
                  <a:srgbClr val="FF0000"/>
                </a:solidFill>
                <a:latin typeface="Helvetica Neue"/>
                <a:ea typeface="Helvetica Neue"/>
                <a:cs typeface="Helvetica Neue"/>
                <a:sym typeface="Helvetica Neue"/>
              </a:rPr>
              <a:t>’...的副本’</a:t>
            </a:r>
            <a:r>
              <a:rPr b="0" i="0" lang="zh-TW" sz="2300" u="none" cap="none" strike="noStrike">
                <a:solidFill>
                  <a:srgbClr val="FF0000"/>
                </a:solidFill>
                <a:latin typeface="Helvetica Neue"/>
                <a:ea typeface="Helvetica Neue"/>
                <a:cs typeface="Helvetica Neue"/>
                <a:sym typeface="Helvetica Neue"/>
              </a:rPr>
              <a:t>去掉，</a:t>
            </a:r>
            <a:r>
              <a:rPr b="0" i="0" lang="zh-TW" sz="2300" u="none" cap="none" strike="noStrike">
                <a:solidFill>
                  <a:srgbClr val="000000"/>
                </a:solidFill>
                <a:latin typeface="Helvetica Neue"/>
                <a:ea typeface="Helvetica Neue"/>
                <a:cs typeface="Helvetica Neue"/>
                <a:sym typeface="Helvetica Neue"/>
              </a:rPr>
              <a:t>並重新命名成</a:t>
            </a:r>
            <a:endParaRPr b="0" i="0" sz="23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300"/>
              <a:buFont typeface="Arial"/>
              <a:buNone/>
            </a:pPr>
            <a:r>
              <a:rPr b="1" i="0" lang="zh-TW" sz="2300" u="none" cap="none" strike="noStrike">
                <a:solidFill>
                  <a:srgbClr val="FF0000"/>
                </a:solidFill>
                <a:latin typeface="Helvetica Neue"/>
                <a:ea typeface="Helvetica Neue"/>
                <a:cs typeface="Helvetica Neue"/>
                <a:sym typeface="Helvetica Neue"/>
              </a:rPr>
              <a:t>0</a:t>
            </a:r>
            <a:r>
              <a:rPr b="1" lang="zh-TW" sz="2300">
                <a:solidFill>
                  <a:srgbClr val="FF0000"/>
                </a:solidFill>
                <a:latin typeface="Helvetica Neue"/>
                <a:ea typeface="Helvetica Neue"/>
                <a:cs typeface="Helvetica Neue"/>
                <a:sym typeface="Helvetica Neue"/>
              </a:rPr>
              <a:t>201</a:t>
            </a:r>
            <a:r>
              <a:rPr b="1" i="0" lang="zh-TW" sz="2300" u="none" cap="none" strike="noStrike">
                <a:solidFill>
                  <a:srgbClr val="FF0000"/>
                </a:solidFill>
                <a:latin typeface="Helvetica Neue"/>
                <a:ea typeface="Helvetica Neue"/>
                <a:cs typeface="Helvetica Neue"/>
                <a:sym typeface="Helvetica Neue"/>
              </a:rPr>
              <a:t>_DataAnalysis_你的學號.ipynb</a:t>
            </a:r>
            <a:endParaRPr b="0" i="0" sz="2300" u="none" cap="none" strike="noStrike">
              <a:solidFill>
                <a:srgbClr val="000000"/>
              </a:solidFill>
              <a:latin typeface="Helvetica Neue"/>
              <a:ea typeface="Helvetica Neue"/>
              <a:cs typeface="Helvetica Neue"/>
              <a:sym typeface="Helvetica Neue"/>
            </a:endParaRPr>
          </a:p>
        </p:txBody>
      </p:sp>
      <p:pic>
        <p:nvPicPr>
          <p:cNvPr id="409" name="Google Shape;409;p67"/>
          <p:cNvPicPr preferRelativeResize="0"/>
          <p:nvPr/>
        </p:nvPicPr>
        <p:blipFill>
          <a:blip r:embed="rId3">
            <a:alphaModFix/>
          </a:blip>
          <a:stretch>
            <a:fillRect/>
          </a:stretch>
        </p:blipFill>
        <p:spPr>
          <a:xfrm>
            <a:off x="2186200" y="993138"/>
            <a:ext cx="4667250" cy="21621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16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2600" u="none" cap="none" strike="noStrike">
                <a:solidFill>
                  <a:srgbClr val="1A1A1A"/>
                </a:solidFill>
                <a:latin typeface="Arial"/>
                <a:ea typeface="Arial"/>
                <a:cs typeface="Arial"/>
                <a:sym typeface="Arial"/>
              </a:rPr>
              <a:t>加入數值標籤</a:t>
            </a:r>
            <a:endParaRPr b="0" i="0" sz="2600" u="none" cap="none" strike="noStrike">
              <a:solidFill>
                <a:srgbClr val="1A1A1A"/>
              </a:solidFill>
              <a:latin typeface="Arial"/>
              <a:ea typeface="Arial"/>
              <a:cs typeface="Arial"/>
              <a:sym typeface="Arial"/>
            </a:endParaRPr>
          </a:p>
        </p:txBody>
      </p:sp>
      <p:sp>
        <p:nvSpPr>
          <p:cNvPr id="1254" name="Google Shape;1254;p166"/>
          <p:cNvSpPr txBox="1"/>
          <p:nvPr/>
        </p:nvSpPr>
        <p:spPr>
          <a:xfrm>
            <a:off x="553600" y="946150"/>
            <a:ext cx="6348000" cy="74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166"/>
          <p:cNvSpPr txBox="1"/>
          <p:nvPr/>
        </p:nvSpPr>
        <p:spPr>
          <a:xfrm>
            <a:off x="543550" y="956225"/>
            <a:ext cx="8032200" cy="740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了解man, woman, child, 個別的比例。</a:t>
            </a:r>
            <a:endParaRPr b="0" i="0" sz="2400" u="none" cap="none" strike="noStrike">
              <a:solidFill>
                <a:srgbClr val="000000"/>
              </a:solidFill>
              <a:latin typeface="Arial"/>
              <a:ea typeface="Arial"/>
              <a:cs typeface="Arial"/>
              <a:sym typeface="Arial"/>
            </a:endParaRPr>
          </a:p>
        </p:txBody>
      </p:sp>
      <p:sp>
        <p:nvSpPr>
          <p:cNvPr id="1256" name="Google Shape;1256;p166"/>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257" name="Google Shape;1257;p166"/>
          <p:cNvPicPr preferRelativeResize="0"/>
          <p:nvPr/>
        </p:nvPicPr>
        <p:blipFill rotWithShape="1">
          <a:blip r:embed="rId3">
            <a:alphaModFix/>
          </a:blip>
          <a:srcRect b="0" l="0" r="0" t="0"/>
          <a:stretch/>
        </p:blipFill>
        <p:spPr>
          <a:xfrm>
            <a:off x="2487525" y="1401250"/>
            <a:ext cx="4168949" cy="344792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167"/>
          <p:cNvSpPr txBox="1"/>
          <p:nvPr>
            <p:ph type="title"/>
          </p:nvPr>
        </p:nvSpPr>
        <p:spPr>
          <a:xfrm>
            <a:off x="470552" y="215975"/>
            <a:ext cx="75921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000000"/>
                </a:solidFill>
                <a:latin typeface="Arial"/>
                <a:ea typeface="Arial"/>
                <a:cs typeface="Arial"/>
                <a:sym typeface="Arial"/>
              </a:rPr>
              <a:t>Add new feature</a:t>
            </a:r>
            <a:endParaRPr b="0" i="0" sz="3000" u="none" cap="none" strike="noStrike">
              <a:solidFill>
                <a:srgbClr val="1A1A1A"/>
              </a:solidFill>
              <a:latin typeface="Arial"/>
              <a:ea typeface="Arial"/>
              <a:cs typeface="Arial"/>
              <a:sym typeface="Arial"/>
            </a:endParaRPr>
          </a:p>
        </p:txBody>
      </p:sp>
      <p:sp>
        <p:nvSpPr>
          <p:cNvPr id="1263" name="Google Shape;1263;p167"/>
          <p:cNvSpPr/>
          <p:nvPr/>
        </p:nvSpPr>
        <p:spPr>
          <a:xfrm>
            <a:off x="418300" y="867475"/>
            <a:ext cx="8266200" cy="8607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1A1A1A"/>
                </a:solidFill>
                <a:latin typeface="Arial"/>
                <a:ea typeface="Arial"/>
                <a:cs typeface="Arial"/>
                <a:sym typeface="Arial"/>
              </a:rPr>
              <a:t>sns.barplot(y='Survived', x='Parch', hue = "who", data=df, ci=None)</a:t>
            </a:r>
            <a:br>
              <a:rPr b="1" i="0" lang="zh-TW" sz="1800" u="none" cap="none" strike="noStrike">
                <a:solidFill>
                  <a:srgbClr val="1A1A1A"/>
                </a:solidFill>
                <a:latin typeface="Arial"/>
                <a:ea typeface="Arial"/>
                <a:cs typeface="Arial"/>
                <a:sym typeface="Arial"/>
              </a:rPr>
            </a:br>
            <a:r>
              <a:rPr b="1" i="0" lang="zh-TW" sz="1800" u="none" cap="none" strike="noStrike">
                <a:solidFill>
                  <a:srgbClr val="1A1A1A"/>
                </a:solidFill>
                <a:latin typeface="Arial"/>
                <a:ea typeface="Arial"/>
                <a:cs typeface="Arial"/>
                <a:sym typeface="Arial"/>
              </a:rPr>
              <a:t>plt.legend(loc='upper right')</a:t>
            </a:r>
            <a:endParaRPr b="1" i="0" sz="1800" u="none" cap="none" strike="noStrike">
              <a:solidFill>
                <a:schemeClr val="dk1"/>
              </a:solidFill>
              <a:latin typeface="Arial"/>
              <a:ea typeface="Arial"/>
              <a:cs typeface="Arial"/>
              <a:sym typeface="Arial"/>
            </a:endParaRPr>
          </a:p>
        </p:txBody>
      </p:sp>
      <p:sp>
        <p:nvSpPr>
          <p:cNvPr id="1264" name="Google Shape;1264;p167"/>
          <p:cNvSpPr txBox="1"/>
          <p:nvPr/>
        </p:nvSpPr>
        <p:spPr>
          <a:xfrm>
            <a:off x="483150" y="1660825"/>
            <a:ext cx="40890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67"/>
          <p:cNvSpPr txBox="1"/>
          <p:nvPr/>
        </p:nvSpPr>
        <p:spPr>
          <a:xfrm>
            <a:off x="53225" y="1886575"/>
            <a:ext cx="3389100" cy="1207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加入新 feature 之後，發現身份會明顯影響存活率的因素</a:t>
            </a:r>
            <a:endParaRPr b="0" i="0" sz="1800" u="none" cap="none" strike="noStrike">
              <a:solidFill>
                <a:srgbClr val="000000"/>
              </a:solidFill>
              <a:latin typeface="Arial"/>
              <a:ea typeface="Arial"/>
              <a:cs typeface="Arial"/>
              <a:sym typeface="Arial"/>
            </a:endParaRPr>
          </a:p>
        </p:txBody>
      </p:sp>
      <p:sp>
        <p:nvSpPr>
          <p:cNvPr id="1266" name="Google Shape;1266;p167"/>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267" name="Google Shape;1267;p167"/>
          <p:cNvPicPr preferRelativeResize="0"/>
          <p:nvPr/>
        </p:nvPicPr>
        <p:blipFill rotWithShape="1">
          <a:blip r:embed="rId3">
            <a:alphaModFix/>
          </a:blip>
          <a:srcRect b="0" l="0" r="0" t="0"/>
          <a:stretch/>
        </p:blipFill>
        <p:spPr>
          <a:xfrm>
            <a:off x="4234550" y="1886575"/>
            <a:ext cx="4266976" cy="311052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168"/>
          <p:cNvSpPr/>
          <p:nvPr/>
        </p:nvSpPr>
        <p:spPr>
          <a:xfrm>
            <a:off x="418300" y="867475"/>
            <a:ext cx="8266200" cy="5682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1A1A1A"/>
                </a:solidFill>
                <a:latin typeface="Arial"/>
                <a:ea typeface="Arial"/>
                <a:cs typeface="Arial"/>
                <a:sym typeface="Arial"/>
              </a:rPr>
              <a:t>sns.violinplot(x="Sex", y="Age", hue="Survived", data=train, split=True)</a:t>
            </a:r>
            <a:endParaRPr b="1" i="0" sz="1800" u="none" cap="none" strike="noStrike">
              <a:solidFill>
                <a:schemeClr val="dk1"/>
              </a:solidFill>
              <a:latin typeface="Arial"/>
              <a:ea typeface="Arial"/>
              <a:cs typeface="Arial"/>
              <a:sym typeface="Arial"/>
            </a:endParaRPr>
          </a:p>
        </p:txBody>
      </p:sp>
      <p:sp>
        <p:nvSpPr>
          <p:cNvPr id="1273" name="Google Shape;1273;p16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1100"/>
              <a:buFont typeface="Arial"/>
              <a:buNone/>
            </a:pPr>
            <a:r>
              <a:rPr b="0" i="0" lang="zh-TW" sz="3000" u="none" cap="none" strike="noStrike">
                <a:solidFill>
                  <a:srgbClr val="000000"/>
                </a:solidFill>
                <a:latin typeface="Arial"/>
                <a:ea typeface="Arial"/>
                <a:cs typeface="Arial"/>
                <a:sym typeface="Arial"/>
              </a:rPr>
              <a:t>Age </a:t>
            </a:r>
            <a:r>
              <a:rPr b="0" i="1" lang="zh-TW" sz="2400" u="none" cap="none" strike="noStrike">
                <a:solidFill>
                  <a:srgbClr val="000000"/>
                </a:solidFill>
                <a:latin typeface="Arial"/>
                <a:ea typeface="Arial"/>
                <a:cs typeface="Arial"/>
                <a:sym typeface="Arial"/>
              </a:rPr>
              <a:t>vs.</a:t>
            </a:r>
            <a:r>
              <a:rPr b="0" i="0" lang="zh-TW" sz="3000" u="none" cap="none" strike="noStrike">
                <a:solidFill>
                  <a:srgbClr val="000000"/>
                </a:solidFill>
                <a:latin typeface="Arial"/>
                <a:ea typeface="Arial"/>
                <a:cs typeface="Arial"/>
                <a:sym typeface="Arial"/>
              </a:rPr>
              <a:t> Survived rate</a:t>
            </a:r>
            <a:endParaRPr b="0" i="0" sz="3000" u="none" cap="none" strike="noStrike">
              <a:solidFill>
                <a:srgbClr val="1A1A1A"/>
              </a:solidFill>
              <a:latin typeface="Arial"/>
              <a:ea typeface="Arial"/>
              <a:cs typeface="Arial"/>
              <a:sym typeface="Arial"/>
            </a:endParaRPr>
          </a:p>
        </p:txBody>
      </p:sp>
      <p:sp>
        <p:nvSpPr>
          <p:cNvPr id="1274" name="Google Shape;1274;p168"/>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275" name="Google Shape;1275;p168"/>
          <p:cNvPicPr preferRelativeResize="0"/>
          <p:nvPr/>
        </p:nvPicPr>
        <p:blipFill rotWithShape="1">
          <a:blip r:embed="rId3">
            <a:alphaModFix/>
          </a:blip>
          <a:srcRect b="0" l="0" r="0" t="0"/>
          <a:stretch/>
        </p:blipFill>
        <p:spPr>
          <a:xfrm>
            <a:off x="2501850" y="1678725"/>
            <a:ext cx="4140299" cy="340277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9" name="Shape 1279"/>
        <p:cNvGrpSpPr/>
        <p:nvPr/>
      </p:nvGrpSpPr>
      <p:grpSpPr>
        <a:xfrm>
          <a:off x="0" y="0"/>
          <a:ext cx="0" cy="0"/>
          <a:chOff x="0" y="0"/>
          <a:chExt cx="0" cy="0"/>
        </a:xfrm>
      </p:grpSpPr>
      <p:sp>
        <p:nvSpPr>
          <p:cNvPr id="1280" name="Google Shape;1280;p16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1100"/>
              <a:buFont typeface="Arial"/>
              <a:buNone/>
            </a:pPr>
            <a:r>
              <a:rPr b="0" i="0" lang="zh-TW" sz="3000" u="none" cap="none" strike="noStrike">
                <a:solidFill>
                  <a:srgbClr val="000000"/>
                </a:solidFill>
                <a:latin typeface="Arial"/>
                <a:ea typeface="Arial"/>
                <a:cs typeface="Arial"/>
                <a:sym typeface="Arial"/>
              </a:rPr>
              <a:t>Age </a:t>
            </a:r>
            <a:r>
              <a:rPr b="0" i="1" lang="zh-TW" sz="2400" u="none" cap="none" strike="noStrike">
                <a:solidFill>
                  <a:srgbClr val="000000"/>
                </a:solidFill>
                <a:latin typeface="Arial"/>
                <a:ea typeface="Arial"/>
                <a:cs typeface="Arial"/>
                <a:sym typeface="Arial"/>
              </a:rPr>
              <a:t>vs.</a:t>
            </a:r>
            <a:r>
              <a:rPr b="0" i="0" lang="zh-TW" sz="3000" u="none" cap="none" strike="noStrike">
                <a:solidFill>
                  <a:srgbClr val="000000"/>
                </a:solidFill>
                <a:latin typeface="Arial"/>
                <a:ea typeface="Arial"/>
                <a:cs typeface="Arial"/>
                <a:sym typeface="Arial"/>
              </a:rPr>
              <a:t> Survived rate</a:t>
            </a:r>
            <a:endParaRPr b="0" i="0" sz="3000" u="none" cap="none" strike="noStrike">
              <a:solidFill>
                <a:srgbClr val="000000"/>
              </a:solidFill>
              <a:latin typeface="Arial"/>
              <a:ea typeface="Arial"/>
              <a:cs typeface="Arial"/>
              <a:sym typeface="Arial"/>
            </a:endParaRPr>
          </a:p>
        </p:txBody>
      </p:sp>
      <p:sp>
        <p:nvSpPr>
          <p:cNvPr id="1281" name="Google Shape;1281;p169"/>
          <p:cNvSpPr txBox="1"/>
          <p:nvPr/>
        </p:nvSpPr>
        <p:spPr>
          <a:xfrm>
            <a:off x="401200" y="885925"/>
            <a:ext cx="4018500" cy="271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男性小孩，顯著的存活下來</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女性小孩，死亡明顯較多</a:t>
            </a:r>
            <a:endParaRPr b="0" i="0" sz="1800" u="none" cap="none" strike="noStrike">
              <a:solidFill>
                <a:srgbClr val="000000"/>
              </a:solidFill>
              <a:latin typeface="Arial"/>
              <a:ea typeface="Arial"/>
              <a:cs typeface="Arial"/>
              <a:sym typeface="Arial"/>
            </a:endParaRPr>
          </a:p>
        </p:txBody>
      </p:sp>
      <p:sp>
        <p:nvSpPr>
          <p:cNvPr id="1282" name="Google Shape;1282;p169"/>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283" name="Google Shape;1283;p169"/>
          <p:cNvPicPr preferRelativeResize="0"/>
          <p:nvPr/>
        </p:nvPicPr>
        <p:blipFill rotWithShape="1">
          <a:blip r:embed="rId3">
            <a:alphaModFix/>
          </a:blip>
          <a:srcRect b="0" l="0" r="0" t="0"/>
          <a:stretch/>
        </p:blipFill>
        <p:spPr>
          <a:xfrm>
            <a:off x="4572100" y="936574"/>
            <a:ext cx="4419499" cy="3632242"/>
          </a:xfrm>
          <a:prstGeom prst="rect">
            <a:avLst/>
          </a:prstGeom>
          <a:noFill/>
          <a:ln>
            <a:noFill/>
          </a:ln>
        </p:spPr>
      </p:pic>
      <p:sp>
        <p:nvSpPr>
          <p:cNvPr id="1284" name="Google Shape;1284;p169"/>
          <p:cNvSpPr/>
          <p:nvPr/>
        </p:nvSpPr>
        <p:spPr>
          <a:xfrm>
            <a:off x="4529150" y="3346651"/>
            <a:ext cx="4505400" cy="828000"/>
          </a:xfrm>
          <a:prstGeom prst="frame">
            <a:avLst>
              <a:gd fmla="val 6004" name="adj1"/>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8" name="Shape 1288"/>
        <p:cNvGrpSpPr/>
        <p:nvPr/>
      </p:nvGrpSpPr>
      <p:grpSpPr>
        <a:xfrm>
          <a:off x="0" y="0"/>
          <a:ext cx="0" cy="0"/>
          <a:chOff x="0" y="0"/>
          <a:chExt cx="0" cy="0"/>
        </a:xfrm>
      </p:grpSpPr>
      <p:sp>
        <p:nvSpPr>
          <p:cNvPr id="1289" name="Google Shape;1289;p17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1100"/>
              <a:buFont typeface="Arial"/>
              <a:buNone/>
            </a:pPr>
            <a:r>
              <a:rPr b="0" i="0" lang="zh-TW" sz="3000" u="none" cap="none" strike="noStrike">
                <a:solidFill>
                  <a:srgbClr val="1A1A1A"/>
                </a:solidFill>
                <a:latin typeface="Arial"/>
                <a:ea typeface="Arial"/>
                <a:cs typeface="Arial"/>
                <a:sym typeface="Arial"/>
              </a:rPr>
              <a:t>Pclass </a:t>
            </a:r>
            <a:r>
              <a:rPr b="0" i="1" lang="zh-TW" sz="2400" u="none" cap="none" strike="noStrike">
                <a:solidFill>
                  <a:srgbClr val="1A1A1A"/>
                </a:solidFill>
                <a:latin typeface="Arial"/>
                <a:ea typeface="Arial"/>
                <a:cs typeface="Arial"/>
                <a:sym typeface="Arial"/>
              </a:rPr>
              <a:t>vs</a:t>
            </a:r>
            <a:r>
              <a:rPr b="0" i="0" lang="zh-TW" sz="3000" u="none" cap="none" strike="noStrike">
                <a:solidFill>
                  <a:srgbClr val="1A1A1A"/>
                </a:solidFill>
                <a:latin typeface="Arial"/>
                <a:ea typeface="Arial"/>
                <a:cs typeface="Arial"/>
                <a:sym typeface="Arial"/>
              </a:rPr>
              <a:t> Survived rate</a:t>
            </a:r>
            <a:endParaRPr b="0" i="0" sz="3000" u="none" cap="none" strike="noStrike">
              <a:solidFill>
                <a:srgbClr val="1A1A1A"/>
              </a:solidFill>
              <a:latin typeface="Arial"/>
              <a:ea typeface="Arial"/>
              <a:cs typeface="Arial"/>
              <a:sym typeface="Arial"/>
            </a:endParaRPr>
          </a:p>
        </p:txBody>
      </p:sp>
      <p:sp>
        <p:nvSpPr>
          <p:cNvPr id="1290" name="Google Shape;1290;p170"/>
          <p:cNvSpPr/>
          <p:nvPr/>
        </p:nvSpPr>
        <p:spPr>
          <a:xfrm>
            <a:off x="418300" y="867475"/>
            <a:ext cx="8439300" cy="6207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1A1A1A"/>
                </a:solidFill>
                <a:latin typeface="Arial"/>
                <a:ea typeface="Arial"/>
                <a:cs typeface="Arial"/>
                <a:sym typeface="Arial"/>
              </a:rPr>
              <a:t>sns.violinplot(x="Pclass", y="Age", hue="Survived", data=df, split=True</a:t>
            </a:r>
            <a:r>
              <a:rPr b="0" i="0" lang="zh-TW" sz="2600" u="none" cap="none" strike="noStrike">
                <a:solidFill>
                  <a:srgbClr val="1A1A1A"/>
                </a:solidFill>
                <a:latin typeface="Arial"/>
                <a:ea typeface="Arial"/>
                <a:cs typeface="Arial"/>
                <a:sym typeface="Arial"/>
              </a:rPr>
              <a:t>)</a:t>
            </a:r>
            <a:endParaRPr b="1" i="0" sz="1800" u="none" cap="none" strike="noStrike">
              <a:solidFill>
                <a:schemeClr val="dk1"/>
              </a:solidFill>
              <a:latin typeface="Arial"/>
              <a:ea typeface="Arial"/>
              <a:cs typeface="Arial"/>
              <a:sym typeface="Arial"/>
            </a:endParaRPr>
          </a:p>
        </p:txBody>
      </p:sp>
      <p:sp>
        <p:nvSpPr>
          <p:cNvPr id="1291" name="Google Shape;1291;p170"/>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292" name="Google Shape;1292;p170"/>
          <p:cNvPicPr preferRelativeResize="0"/>
          <p:nvPr/>
        </p:nvPicPr>
        <p:blipFill rotWithShape="1">
          <a:blip r:embed="rId3">
            <a:alphaModFix/>
          </a:blip>
          <a:srcRect b="0" l="0" r="0" t="0"/>
          <a:stretch/>
        </p:blipFill>
        <p:spPr>
          <a:xfrm>
            <a:off x="2562688" y="1571475"/>
            <a:ext cx="4018622" cy="33505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Google Shape;1297;p171"/>
          <p:cNvSpPr txBox="1"/>
          <p:nvPr/>
        </p:nvSpPr>
        <p:spPr>
          <a:xfrm>
            <a:off x="45925" y="1055625"/>
            <a:ext cx="4215900" cy="271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Class 1 有相對少的小孩</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Class 1 老人比較多</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Class 2 的小孩幾乎全部都存活了</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Class 3 的多數小孩存活</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Class 1 的年輕人相對於老人都存活了</a:t>
            </a:r>
            <a:endParaRPr b="0" i="0" sz="1800" u="none" cap="none" strike="noStrike">
              <a:solidFill>
                <a:srgbClr val="000000"/>
              </a:solidFill>
              <a:latin typeface="Arial"/>
              <a:ea typeface="Arial"/>
              <a:cs typeface="Arial"/>
              <a:sym typeface="Arial"/>
            </a:endParaRPr>
          </a:p>
        </p:txBody>
      </p:sp>
      <p:sp>
        <p:nvSpPr>
          <p:cNvPr id="1298" name="Google Shape;1298;p17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1100"/>
              <a:buFont typeface="Arial"/>
              <a:buNone/>
            </a:pPr>
            <a:r>
              <a:rPr b="0" i="0" lang="zh-TW" sz="3000" u="none" cap="none" strike="noStrike">
                <a:solidFill>
                  <a:srgbClr val="1A1A1A"/>
                </a:solidFill>
                <a:latin typeface="Arial"/>
                <a:ea typeface="Arial"/>
                <a:cs typeface="Arial"/>
                <a:sym typeface="Arial"/>
              </a:rPr>
              <a:t>Pclass </a:t>
            </a:r>
            <a:r>
              <a:rPr b="0" i="1" lang="zh-TW" sz="2400" u="none" cap="none" strike="noStrike">
                <a:solidFill>
                  <a:srgbClr val="1A1A1A"/>
                </a:solidFill>
                <a:latin typeface="Arial"/>
                <a:ea typeface="Arial"/>
                <a:cs typeface="Arial"/>
                <a:sym typeface="Arial"/>
              </a:rPr>
              <a:t>vs</a:t>
            </a:r>
            <a:r>
              <a:rPr b="0" i="0" lang="zh-TW" sz="3000" u="none" cap="none" strike="noStrike">
                <a:solidFill>
                  <a:srgbClr val="1A1A1A"/>
                </a:solidFill>
                <a:latin typeface="Arial"/>
                <a:ea typeface="Arial"/>
                <a:cs typeface="Arial"/>
                <a:sym typeface="Arial"/>
              </a:rPr>
              <a:t> Survived rate</a:t>
            </a:r>
            <a:endParaRPr b="0" i="0" sz="3000" u="none" cap="none" strike="noStrike">
              <a:solidFill>
                <a:srgbClr val="1A1A1A"/>
              </a:solidFill>
              <a:latin typeface="Arial"/>
              <a:ea typeface="Arial"/>
              <a:cs typeface="Arial"/>
              <a:sym typeface="Arial"/>
            </a:endParaRPr>
          </a:p>
        </p:txBody>
      </p:sp>
      <p:sp>
        <p:nvSpPr>
          <p:cNvPr id="1299" name="Google Shape;1299;p171"/>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300" name="Google Shape;1300;p171"/>
          <p:cNvPicPr preferRelativeResize="0"/>
          <p:nvPr/>
        </p:nvPicPr>
        <p:blipFill rotWithShape="1">
          <a:blip r:embed="rId3">
            <a:alphaModFix/>
          </a:blip>
          <a:srcRect b="0" l="0" r="0" t="0"/>
          <a:stretch/>
        </p:blipFill>
        <p:spPr>
          <a:xfrm>
            <a:off x="4489075" y="936574"/>
            <a:ext cx="4502526" cy="3753981"/>
          </a:xfrm>
          <a:prstGeom prst="rect">
            <a:avLst/>
          </a:prstGeom>
          <a:noFill/>
          <a:ln>
            <a:noFill/>
          </a:ln>
        </p:spPr>
      </p:pic>
      <p:sp>
        <p:nvSpPr>
          <p:cNvPr id="1301" name="Google Shape;1301;p171"/>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0" i="0" lang="zh-TW" sz="1050" u="none" cap="none" strike="noStrike">
                <a:solidFill>
                  <a:srgbClr val="555555"/>
                </a:solidFill>
                <a:highlight>
                  <a:srgbClr val="FFFFFF"/>
                </a:highlight>
                <a:latin typeface="Arial"/>
                <a:ea typeface="Arial"/>
                <a:cs typeface="Arial"/>
                <a:sym typeface="Arial"/>
              </a:rPr>
              <a:t>seaborn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172"/>
          <p:cNvSpPr txBox="1"/>
          <p:nvPr/>
        </p:nvSpPr>
        <p:spPr>
          <a:xfrm>
            <a:off x="382500" y="2053375"/>
            <a:ext cx="3794700" cy="2254800"/>
          </a:xfrm>
          <a:prstGeom prst="rect">
            <a:avLst/>
          </a:prstGeom>
          <a:solidFill>
            <a:srgbClr val="FFFF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FF0000"/>
                </a:solidFill>
                <a:latin typeface="Arial"/>
                <a:ea typeface="Arial"/>
                <a:cs typeface="Arial"/>
                <a:sym typeface="Arial"/>
              </a:rPr>
              <a:t>Answer: </a:t>
            </a:r>
            <a:r>
              <a:rPr b="0" i="0" lang="zh-TW" sz="1800" u="none" cap="none" strike="noStrike">
                <a:solidFill>
                  <a:srgbClr val="FF0000"/>
                </a:solidFill>
                <a:latin typeface="Arial"/>
                <a:ea typeface="Arial"/>
                <a:cs typeface="Arial"/>
                <a:sym typeface="Arial"/>
              </a:rPr>
              <a:t>sns.violinplot(x="Survived", y = "Age", data=df,  split=True)</a:t>
            </a:r>
            <a:endParaRPr b="0" i="0" sz="1400" u="none" cap="none" strike="noStrike">
              <a:solidFill>
                <a:srgbClr val="FF0000"/>
              </a:solidFill>
              <a:latin typeface="Arial"/>
              <a:ea typeface="Arial"/>
              <a:cs typeface="Arial"/>
              <a:sym typeface="Arial"/>
            </a:endParaRPr>
          </a:p>
        </p:txBody>
      </p:sp>
      <p:sp>
        <p:nvSpPr>
          <p:cNvPr id="1307" name="Google Shape;1307;p17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chemeClr val="dk1"/>
              </a:buClr>
              <a:buSzPts val="1100"/>
              <a:buFont typeface="Arial"/>
              <a:buNone/>
            </a:pPr>
            <a:r>
              <a:rPr b="0" i="0" lang="zh-TW" sz="3000" u="none" cap="none" strike="noStrike">
                <a:solidFill>
                  <a:srgbClr val="1A1A1A"/>
                </a:solidFill>
                <a:latin typeface="Arial"/>
                <a:ea typeface="Arial"/>
                <a:cs typeface="Arial"/>
                <a:sym typeface="Arial"/>
              </a:rPr>
              <a:t>動手試試看 (6)</a:t>
            </a:r>
            <a:endParaRPr b="0" i="0" sz="3000" u="none" cap="none" strike="noStrike">
              <a:solidFill>
                <a:srgbClr val="1A1A1A"/>
              </a:solidFill>
              <a:latin typeface="Arial"/>
              <a:ea typeface="Arial"/>
              <a:cs typeface="Arial"/>
              <a:sym typeface="Arial"/>
            </a:endParaRPr>
          </a:p>
        </p:txBody>
      </p:sp>
      <p:sp>
        <p:nvSpPr>
          <p:cNvPr id="1308" name="Google Shape;1308;p172"/>
          <p:cNvSpPr/>
          <p:nvPr/>
        </p:nvSpPr>
        <p:spPr>
          <a:xfrm>
            <a:off x="418300" y="867475"/>
            <a:ext cx="8439300" cy="8607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1A1A1A"/>
                </a:solidFill>
                <a:latin typeface="Arial"/>
                <a:ea typeface="Arial"/>
                <a:cs typeface="Arial"/>
                <a:sym typeface="Arial"/>
              </a:rPr>
              <a:t>請參考前兩頁程式碼，試著做出以下的圖，並想想看，能夠看出什麼有趣的Insight。 Tips: 此次的圖沒有分類，左右必為對稱。</a:t>
            </a:r>
            <a:endParaRPr b="0" i="0" sz="1800" u="none" cap="none" strike="noStrike">
              <a:solidFill>
                <a:srgbClr val="1A1A1A"/>
              </a:solidFill>
              <a:latin typeface="Arial"/>
              <a:ea typeface="Arial"/>
              <a:cs typeface="Arial"/>
              <a:sym typeface="Arial"/>
            </a:endParaRPr>
          </a:p>
        </p:txBody>
      </p:sp>
      <p:sp>
        <p:nvSpPr>
          <p:cNvPr id="1309" name="Google Shape;1309;p172"/>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310" name="Google Shape;1310;p172"/>
          <p:cNvPicPr preferRelativeResize="0"/>
          <p:nvPr/>
        </p:nvPicPr>
        <p:blipFill rotWithShape="1">
          <a:blip r:embed="rId3">
            <a:alphaModFix/>
          </a:blip>
          <a:srcRect b="0" l="0" r="0" t="0"/>
          <a:stretch/>
        </p:blipFill>
        <p:spPr>
          <a:xfrm>
            <a:off x="4851300" y="1880575"/>
            <a:ext cx="3742127" cy="31105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4" name="Shape 1314"/>
        <p:cNvGrpSpPr/>
        <p:nvPr/>
      </p:nvGrpSpPr>
      <p:grpSpPr>
        <a:xfrm>
          <a:off x="0" y="0"/>
          <a:ext cx="0" cy="0"/>
          <a:chOff x="0" y="0"/>
          <a:chExt cx="0" cy="0"/>
        </a:xfrm>
      </p:grpSpPr>
      <p:sp>
        <p:nvSpPr>
          <p:cNvPr id="1315" name="Google Shape;1315;p17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Conclusion</a:t>
            </a:r>
            <a:endParaRPr b="0" i="0" sz="3000" u="none" cap="none" strike="noStrike">
              <a:solidFill>
                <a:srgbClr val="1A1A1A"/>
              </a:solidFill>
              <a:latin typeface="Arial"/>
              <a:ea typeface="Arial"/>
              <a:cs typeface="Arial"/>
              <a:sym typeface="Arial"/>
            </a:endParaRPr>
          </a:p>
        </p:txBody>
      </p:sp>
      <p:pic>
        <p:nvPicPr>
          <p:cNvPr id="1316" name="Google Shape;1316;p173"/>
          <p:cNvPicPr preferRelativeResize="0"/>
          <p:nvPr/>
        </p:nvPicPr>
        <p:blipFill rotWithShape="1">
          <a:blip r:embed="rId3">
            <a:alphaModFix/>
          </a:blip>
          <a:srcRect b="0" l="0" r="0" t="0"/>
          <a:stretch/>
        </p:blipFill>
        <p:spPr>
          <a:xfrm>
            <a:off x="1601850" y="845999"/>
            <a:ext cx="5858606" cy="4054528"/>
          </a:xfrm>
          <a:prstGeom prst="rect">
            <a:avLst/>
          </a:prstGeom>
          <a:noFill/>
          <a:ln>
            <a:noFill/>
          </a:ln>
        </p:spPr>
      </p:pic>
      <p:sp>
        <p:nvSpPr>
          <p:cNvPr id="1317" name="Google Shape;1317;p173"/>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74"/>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艙等會影響存活率，艙等越高，存活率越高</a:t>
            </a:r>
            <a:endParaRPr>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SzPts val="1800"/>
              <a:buFont typeface="Open Sans"/>
              <a:buChar char="●"/>
            </a:pPr>
            <a:r>
              <a:rPr lang="zh-TW">
                <a:latin typeface="Open Sans"/>
                <a:ea typeface="Open Sans"/>
                <a:cs typeface="Open Sans"/>
                <a:sym typeface="Open Sans"/>
              </a:rPr>
              <a:t>獨自一人存活率較低，但若親友太多也會降低存活率</a:t>
            </a:r>
            <a:endParaRPr>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SzPts val="1800"/>
              <a:buFont typeface="Open Sans"/>
              <a:buChar char="●"/>
            </a:pPr>
            <a:r>
              <a:rPr lang="zh-TW">
                <a:latin typeface="Open Sans"/>
                <a:ea typeface="Open Sans"/>
                <a:cs typeface="Open Sans"/>
                <a:sym typeface="Open Sans"/>
              </a:rPr>
              <a:t>小孩跟女人的存活率遠大於男人</a:t>
            </a:r>
            <a:endParaRPr>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雖然小孩存活率高，但男孩存活率大於女孩</a:t>
            </a:r>
            <a:endParaRPr>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SzPts val="1800"/>
              <a:buFont typeface="Open Sans"/>
              <a:buChar char="●"/>
            </a:pPr>
            <a:r>
              <a:rPr lang="zh-TW">
                <a:latin typeface="Open Sans"/>
                <a:ea typeface="Open Sans"/>
                <a:cs typeface="Open Sans"/>
                <a:sym typeface="Open Sans"/>
              </a:rPr>
              <a:t>Class1小孩少老人多，Class2的小孩都存活了，Class1的年輕人存活率比老人高</a:t>
            </a:r>
            <a:endParaRPr>
              <a:latin typeface="Open Sans"/>
              <a:ea typeface="Open Sans"/>
              <a:cs typeface="Open Sans"/>
              <a:sym typeface="Open Sans"/>
            </a:endParaRPr>
          </a:p>
        </p:txBody>
      </p:sp>
      <p:sp>
        <p:nvSpPr>
          <p:cNvPr id="1323" name="Google Shape;1323;p17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案例分析</a:t>
            </a:r>
            <a:endParaRPr>
              <a:latin typeface="Open Sans"/>
              <a:ea typeface="Open Sans"/>
              <a:cs typeface="Open Sans"/>
              <a:sym typeface="Open Sans"/>
            </a:endParaRPr>
          </a:p>
        </p:txBody>
      </p:sp>
      <p:sp>
        <p:nvSpPr>
          <p:cNvPr id="1324" name="Google Shape;1324;p174"/>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Google Shape;1329;p175"/>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不同型態的資料，分別適合使用不同的圖形做呈現</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若要做資訊傳達，首先需要做的是確認自己想呈現甚麼樣的訊息</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無論是接收 / 傳達訊息，都要小心不當的圖表使用可能會造成誤導</a:t>
            </a:r>
            <a:endParaRPr>
              <a:latin typeface="Open Sans"/>
              <a:ea typeface="Open Sans"/>
              <a:cs typeface="Open Sans"/>
              <a:sym typeface="Open Sans"/>
            </a:endParaRPr>
          </a:p>
        </p:txBody>
      </p:sp>
      <p:sp>
        <p:nvSpPr>
          <p:cNvPr id="1330" name="Google Shape;1330;p17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資料視覺化</a:t>
            </a:r>
            <a:endParaRPr>
              <a:latin typeface="Open Sans"/>
              <a:ea typeface="Open Sans"/>
              <a:cs typeface="Open Sans"/>
              <a:sym typeface="Open Sans"/>
            </a:endParaRPr>
          </a:p>
        </p:txBody>
      </p:sp>
      <p:sp>
        <p:nvSpPr>
          <p:cNvPr id="1331" name="Google Shape;1331;p175"/>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68"/>
          <p:cNvPicPr preferRelativeResize="0"/>
          <p:nvPr/>
        </p:nvPicPr>
        <p:blipFill>
          <a:blip r:embed="rId3">
            <a:alphaModFix/>
          </a:blip>
          <a:stretch>
            <a:fillRect/>
          </a:stretch>
        </p:blipFill>
        <p:spPr>
          <a:xfrm>
            <a:off x="689950" y="977838"/>
            <a:ext cx="7853399" cy="3349025"/>
          </a:xfrm>
          <a:prstGeom prst="rect">
            <a:avLst/>
          </a:prstGeom>
          <a:noFill/>
          <a:ln>
            <a:noFill/>
          </a:ln>
        </p:spPr>
      </p:pic>
      <p:sp>
        <p:nvSpPr>
          <p:cNvPr id="415" name="Google Shape;415;p68"/>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開啟.ipynb檔案</a:t>
            </a:r>
            <a:endParaRPr>
              <a:latin typeface="Open Sans"/>
              <a:ea typeface="Open Sans"/>
              <a:cs typeface="Open Sans"/>
              <a:sym typeface="Open Sans"/>
            </a:endParaRPr>
          </a:p>
        </p:txBody>
      </p:sp>
      <p:sp>
        <p:nvSpPr>
          <p:cNvPr id="416" name="Google Shape;416;p68"/>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417" name="Google Shape;417;p68"/>
          <p:cNvSpPr/>
          <p:nvPr/>
        </p:nvSpPr>
        <p:spPr>
          <a:xfrm>
            <a:off x="4392375" y="977850"/>
            <a:ext cx="1759200" cy="33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176"/>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更進階的資料視覺化</a:t>
            </a:r>
            <a:endParaRPr>
              <a:latin typeface="Open Sans"/>
              <a:ea typeface="Open Sans"/>
              <a:cs typeface="Open Sans"/>
              <a:sym typeface="Open Sans"/>
            </a:endParaRPr>
          </a:p>
          <a:p>
            <a:pPr indent="0" lvl="0" marL="914400" marR="0" rtl="0" algn="l">
              <a:lnSpc>
                <a:spcPct val="115000"/>
              </a:lnSpc>
              <a:spcBef>
                <a:spcPts val="0"/>
              </a:spcBef>
              <a:spcAft>
                <a:spcPts val="0"/>
              </a:spcAft>
              <a:buSzPts val="1800"/>
              <a:buNone/>
            </a:pPr>
            <a:r>
              <a:t/>
            </a:r>
            <a:endParaRPr>
              <a:latin typeface="Open Sans"/>
              <a:ea typeface="Open Sans"/>
              <a:cs typeface="Open Sans"/>
              <a:sym typeface="Open Sans"/>
            </a:endParaRPr>
          </a:p>
          <a:p>
            <a:pPr indent="-342900" lvl="1" marL="914400" marR="0" rtl="0" algn="l">
              <a:lnSpc>
                <a:spcPct val="115000"/>
              </a:lnSpc>
              <a:spcBef>
                <a:spcPts val="0"/>
              </a:spcBef>
              <a:spcAft>
                <a:spcPts val="0"/>
              </a:spcAft>
              <a:buSzPts val="1800"/>
              <a:buFont typeface="Open Sans"/>
              <a:buChar char="○"/>
            </a:pPr>
            <a:r>
              <a:rPr lang="zh-TW" sz="1800">
                <a:latin typeface="Open Sans"/>
                <a:ea typeface="Open Sans"/>
                <a:cs typeface="Open Sans"/>
                <a:sym typeface="Open Sans"/>
              </a:rPr>
              <a:t>互動式圖表</a:t>
            </a:r>
            <a:endParaRPr sz="1800">
              <a:latin typeface="Open Sans"/>
              <a:ea typeface="Open Sans"/>
              <a:cs typeface="Open Sans"/>
              <a:sym typeface="Open Sans"/>
            </a:endParaRPr>
          </a:p>
          <a:p>
            <a:pPr indent="0" lvl="0" marL="914400" marR="0" rtl="0" algn="l">
              <a:lnSpc>
                <a:spcPct val="115000"/>
              </a:lnSpc>
              <a:spcBef>
                <a:spcPts val="0"/>
              </a:spcBef>
              <a:spcAft>
                <a:spcPts val="0"/>
              </a:spcAft>
              <a:buSzPts val="1800"/>
              <a:buNone/>
            </a:pPr>
            <a:r>
              <a:t/>
            </a:r>
            <a:endParaRPr>
              <a:latin typeface="Open Sans"/>
              <a:ea typeface="Open Sans"/>
              <a:cs typeface="Open Sans"/>
              <a:sym typeface="Open Sans"/>
            </a:endParaRPr>
          </a:p>
          <a:p>
            <a:pPr indent="-342900" lvl="1" marL="914400" marR="0" rtl="0" algn="l">
              <a:lnSpc>
                <a:spcPct val="115000"/>
              </a:lnSpc>
              <a:spcBef>
                <a:spcPts val="0"/>
              </a:spcBef>
              <a:spcAft>
                <a:spcPts val="0"/>
              </a:spcAft>
              <a:buSzPts val="1800"/>
              <a:buFont typeface="Open Sans"/>
              <a:buChar char="○"/>
            </a:pPr>
            <a:r>
              <a:rPr lang="zh-TW" sz="1800">
                <a:latin typeface="Open Sans"/>
                <a:ea typeface="Open Sans"/>
                <a:cs typeface="Open Sans"/>
                <a:sym typeface="Open Sans"/>
              </a:rPr>
              <a:t>加入設計與美學元素</a:t>
            </a:r>
            <a:endParaRPr sz="1800">
              <a:latin typeface="Open Sans"/>
              <a:ea typeface="Open Sans"/>
              <a:cs typeface="Open Sans"/>
              <a:sym typeface="Open Sans"/>
            </a:endParaRPr>
          </a:p>
          <a:p>
            <a:pPr indent="0" lvl="0" marL="914400" marR="0" rtl="0" algn="l">
              <a:lnSpc>
                <a:spcPct val="115000"/>
              </a:lnSpc>
              <a:spcBef>
                <a:spcPts val="0"/>
              </a:spcBef>
              <a:spcAft>
                <a:spcPts val="0"/>
              </a:spcAft>
              <a:buSzPts val="1800"/>
              <a:buNone/>
            </a:pPr>
            <a:r>
              <a:t/>
            </a:r>
            <a:endParaRPr>
              <a:latin typeface="Open Sans"/>
              <a:ea typeface="Open Sans"/>
              <a:cs typeface="Open Sans"/>
              <a:sym typeface="Open Sans"/>
            </a:endParaRPr>
          </a:p>
          <a:p>
            <a:pPr indent="-342900" lvl="1" marL="914400" marR="0" rtl="0" algn="l">
              <a:lnSpc>
                <a:spcPct val="115000"/>
              </a:lnSpc>
              <a:spcBef>
                <a:spcPts val="0"/>
              </a:spcBef>
              <a:spcAft>
                <a:spcPts val="0"/>
              </a:spcAft>
              <a:buSzPts val="1800"/>
              <a:buFont typeface="Open Sans"/>
              <a:buChar char="○"/>
            </a:pPr>
            <a:r>
              <a:rPr lang="zh-TW" sz="1800">
                <a:latin typeface="Open Sans"/>
                <a:ea typeface="Open Sans"/>
                <a:cs typeface="Open Sans"/>
                <a:sym typeface="Open Sans"/>
              </a:rPr>
              <a:t>客製化</a:t>
            </a:r>
            <a:endParaRPr sz="1800">
              <a:latin typeface="Open Sans"/>
              <a:ea typeface="Open Sans"/>
              <a:cs typeface="Open Sans"/>
              <a:sym typeface="Open Sans"/>
            </a:endParaRPr>
          </a:p>
        </p:txBody>
      </p:sp>
      <p:sp>
        <p:nvSpPr>
          <p:cNvPr id="1337" name="Google Shape;1337;p17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資料視覺化</a:t>
            </a:r>
            <a:endParaRPr>
              <a:latin typeface="Open Sans"/>
              <a:ea typeface="Open Sans"/>
              <a:cs typeface="Open Sans"/>
              <a:sym typeface="Open Sans"/>
            </a:endParaRPr>
          </a:p>
        </p:txBody>
      </p:sp>
      <p:sp>
        <p:nvSpPr>
          <p:cNvPr id="1338" name="Google Shape;1338;p176"/>
          <p:cNvSpPr txBox="1"/>
          <p:nvPr/>
        </p:nvSpPr>
        <p:spPr>
          <a:xfrm>
            <a:off x="1456650" y="4071150"/>
            <a:ext cx="33978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97A7"/>
                </a:solidFill>
                <a:latin typeface="Open Sans"/>
                <a:ea typeface="Open Sans"/>
                <a:cs typeface="Open Sans"/>
                <a:sym typeface="Open Sans"/>
              </a:rPr>
              <a:t>資料視覺化案例：</a:t>
            </a:r>
            <a:r>
              <a:rPr b="0" i="0" lang="zh-TW" sz="1400" u="sng" cap="none" strike="noStrike">
                <a:solidFill>
                  <a:schemeClr val="hlink"/>
                </a:solidFill>
                <a:latin typeface="Open Sans"/>
                <a:ea typeface="Open Sans"/>
                <a:cs typeface="Open Sans"/>
                <a:sym typeface="Open Sans"/>
                <a:hlinkClick r:id="rId3"/>
              </a:rPr>
              <a:t>圖解機器學習</a:t>
            </a:r>
            <a:endParaRPr>
              <a:latin typeface="Open Sans"/>
              <a:ea typeface="Open Sans"/>
              <a:cs typeface="Open Sans"/>
              <a:sym typeface="Open Sans"/>
            </a:endParaRPr>
          </a:p>
          <a:p>
            <a:pPr indent="0" lvl="0" marL="0" rtl="0" algn="l">
              <a:spcBef>
                <a:spcPts val="0"/>
              </a:spcBef>
              <a:spcAft>
                <a:spcPts val="0"/>
              </a:spcAft>
              <a:buClr>
                <a:schemeClr val="dk1"/>
              </a:buClr>
              <a:buSzPts val="1400"/>
              <a:buFont typeface="Arial"/>
              <a:buNone/>
            </a:pPr>
            <a:r>
              <a:rPr lang="zh-TW">
                <a:solidFill>
                  <a:srgbClr val="0097A7"/>
                </a:solidFill>
                <a:latin typeface="Open Sans"/>
                <a:ea typeface="Open Sans"/>
                <a:cs typeface="Open Sans"/>
                <a:sym typeface="Open Sans"/>
              </a:rPr>
              <a:t>資料視覺化案例：</a:t>
            </a:r>
            <a:r>
              <a:rPr lang="zh-TW" u="sng">
                <a:solidFill>
                  <a:schemeClr val="hlink"/>
                </a:solidFill>
                <a:latin typeface="Open Sans"/>
                <a:ea typeface="Open Sans"/>
                <a:cs typeface="Open Sans"/>
                <a:sym typeface="Open Sans"/>
                <a:hlinkClick r:id="rId4"/>
              </a:rPr>
              <a:t>用數據看台灣</a:t>
            </a:r>
            <a:endParaRPr>
              <a:solidFill>
                <a:srgbClr val="6D9EEB"/>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97A7"/>
                </a:solidFill>
                <a:latin typeface="Open Sans"/>
                <a:ea typeface="Open Sans"/>
                <a:cs typeface="Open Sans"/>
                <a:sym typeface="Open Sans"/>
              </a:rPr>
              <a:t>資料視覺化案例：</a:t>
            </a:r>
            <a:r>
              <a:rPr b="0" i="0" lang="zh-TW" sz="1400" u="sng" cap="none" strike="noStrike">
                <a:solidFill>
                  <a:schemeClr val="hlink"/>
                </a:solidFill>
                <a:latin typeface="Open Sans"/>
                <a:ea typeface="Open Sans"/>
                <a:cs typeface="Open Sans"/>
                <a:sym typeface="Open Sans"/>
                <a:hlinkClick r:id="rId5"/>
              </a:rPr>
              <a:t>20</a:t>
            </a:r>
            <a:r>
              <a:rPr lang="zh-TW" u="sng">
                <a:solidFill>
                  <a:schemeClr val="hlink"/>
                </a:solidFill>
                <a:latin typeface="Open Sans"/>
                <a:ea typeface="Open Sans"/>
                <a:cs typeface="Open Sans"/>
                <a:sym typeface="Open Sans"/>
                <a:hlinkClick r:id="rId6"/>
              </a:rPr>
              <a:t>20</a:t>
            </a:r>
            <a:r>
              <a:rPr b="0" i="0" lang="zh-TW" sz="1400" u="sng" cap="none" strike="noStrike">
                <a:solidFill>
                  <a:schemeClr val="hlink"/>
                </a:solidFill>
                <a:latin typeface="Open Sans"/>
                <a:ea typeface="Open Sans"/>
                <a:cs typeface="Open Sans"/>
                <a:sym typeface="Open Sans"/>
                <a:hlinkClick r:id="rId7"/>
              </a:rPr>
              <a:t>村里政黨得票率</a:t>
            </a:r>
            <a:endParaRPr>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latin typeface="Open Sans"/>
              <a:ea typeface="Open Sans"/>
              <a:cs typeface="Open Sans"/>
              <a:sym typeface="Open Sans"/>
            </a:endParaRPr>
          </a:p>
        </p:txBody>
      </p:sp>
      <p:sp>
        <p:nvSpPr>
          <p:cNvPr id="1339" name="Google Shape;1339;p176"/>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177"/>
          <p:cNvSpPr txBox="1"/>
          <p:nvPr>
            <p:ph type="title"/>
          </p:nvPr>
        </p:nvSpPr>
        <p:spPr>
          <a:xfrm>
            <a:off x="1812750" y="2938204"/>
            <a:ext cx="5518500" cy="1741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56BADC"/>
              </a:buClr>
              <a:buSzPts val="4800"/>
              <a:buFont typeface="Arial"/>
              <a:buNone/>
            </a:pPr>
            <a:r>
              <a:rPr b="1" i="0" lang="zh-TW" sz="3000" u="none" cap="none" strike="noStrike">
                <a:solidFill>
                  <a:srgbClr val="56BADC"/>
                </a:solidFill>
                <a:latin typeface="Open Sans"/>
                <a:ea typeface="Open Sans"/>
                <a:cs typeface="Open Sans"/>
                <a:sym typeface="Open Sans"/>
              </a:rPr>
              <a:t>課程到此結束, 謝謝各位</a:t>
            </a:r>
            <a:endParaRPr b="1" i="0" sz="3000" u="none" cap="none" strike="noStrike">
              <a:solidFill>
                <a:srgbClr val="56BADC"/>
              </a:solidFill>
              <a:latin typeface="Open Sans"/>
              <a:ea typeface="Open Sans"/>
              <a:cs typeface="Open Sans"/>
              <a:sym typeface="Open Sans"/>
            </a:endParaRPr>
          </a:p>
        </p:txBody>
      </p:sp>
      <p:sp>
        <p:nvSpPr>
          <p:cNvPr id="1345" name="Google Shape;1345;p177"/>
          <p:cNvSpPr txBox="1"/>
          <p:nvPr>
            <p:ph idx="1" type="body"/>
          </p:nvPr>
        </p:nvSpPr>
        <p:spPr>
          <a:xfrm>
            <a:off x="1120576" y="2262098"/>
            <a:ext cx="5518500" cy="596100"/>
          </a:xfrm>
          <a:prstGeom prst="rect">
            <a:avLst/>
          </a:prstGeom>
          <a:noFill/>
          <a:ln>
            <a:noFill/>
          </a:ln>
        </p:spPr>
        <p:txBody>
          <a:bodyPr anchorCtr="0" anchor="t" bIns="26775" lIns="26775" spcFirstLastPara="1" rIns="26775" wrap="square" tIns="26775">
            <a:noAutofit/>
          </a:bodyPr>
          <a:lstStyle/>
          <a:p>
            <a:pPr indent="-228600" lvl="0" marL="457200" marR="0" rtl="0" algn="l">
              <a:lnSpc>
                <a:spcPct val="80000"/>
              </a:lnSpc>
              <a:spcBef>
                <a:spcPts val="1200"/>
              </a:spcBef>
              <a:spcAft>
                <a:spcPts val="0"/>
              </a:spcAft>
              <a:buClr>
                <a:srgbClr val="A6AAA9"/>
              </a:buClr>
              <a:buSzPts val="2500"/>
              <a:buFont typeface="Arial"/>
              <a:buNone/>
            </a:pPr>
            <a:r>
              <a:t/>
            </a:r>
            <a:endParaRPr/>
          </a:p>
        </p:txBody>
      </p:sp>
      <p:sp>
        <p:nvSpPr>
          <p:cNvPr id="1346" name="Google Shape;1346;p177"/>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Google Shape;422;p69"/>
          <p:cNvPicPr preferRelativeResize="0"/>
          <p:nvPr/>
        </p:nvPicPr>
        <p:blipFill>
          <a:blip r:embed="rId3">
            <a:alphaModFix/>
          </a:blip>
          <a:stretch>
            <a:fillRect/>
          </a:stretch>
        </p:blipFill>
        <p:spPr>
          <a:xfrm>
            <a:off x="792013" y="1065650"/>
            <a:ext cx="7559976" cy="3096300"/>
          </a:xfrm>
          <a:prstGeom prst="rect">
            <a:avLst/>
          </a:prstGeom>
          <a:noFill/>
          <a:ln>
            <a:noFill/>
          </a:ln>
        </p:spPr>
      </p:pic>
      <p:sp>
        <p:nvSpPr>
          <p:cNvPr id="423" name="Google Shape;423;p6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開啟.ipynb檔案</a:t>
            </a:r>
            <a:endParaRPr>
              <a:latin typeface="Open Sans"/>
              <a:ea typeface="Open Sans"/>
              <a:cs typeface="Open Sans"/>
              <a:sym typeface="Open Sans"/>
            </a:endParaRPr>
          </a:p>
        </p:txBody>
      </p:sp>
      <p:sp>
        <p:nvSpPr>
          <p:cNvPr id="424" name="Google Shape;424;p69"/>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425" name="Google Shape;425;p69"/>
          <p:cNvSpPr/>
          <p:nvPr/>
        </p:nvSpPr>
        <p:spPr>
          <a:xfrm>
            <a:off x="3260900" y="2403500"/>
            <a:ext cx="3487200" cy="497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7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Colab 使用說明</a:t>
            </a:r>
            <a:endParaRPr>
              <a:latin typeface="Open Sans"/>
              <a:ea typeface="Open Sans"/>
              <a:cs typeface="Open Sans"/>
              <a:sym typeface="Open Sans"/>
            </a:endParaRPr>
          </a:p>
        </p:txBody>
      </p:sp>
      <p:sp>
        <p:nvSpPr>
          <p:cNvPr id="431" name="Google Shape;431;p70"/>
          <p:cNvSpPr txBox="1"/>
          <p:nvPr/>
        </p:nvSpPr>
        <p:spPr>
          <a:xfrm>
            <a:off x="401200" y="854150"/>
            <a:ext cx="7092900" cy="9708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zh-TW" sz="3000" u="none" cap="none" strike="noStrike">
                <a:solidFill>
                  <a:srgbClr val="000000"/>
                </a:solidFill>
                <a:latin typeface="Arial"/>
                <a:ea typeface="Arial"/>
                <a:cs typeface="Arial"/>
                <a:sym typeface="Arial"/>
              </a:rPr>
              <a:t>執行 cell (run code)的方法：</a:t>
            </a:r>
            <a:endParaRPr b="0" i="0" sz="3000" u="none" cap="none" strike="noStrike">
              <a:solidFill>
                <a:srgbClr val="000000"/>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Shift + Enter or 點擊三角形按鈕</a:t>
            </a:r>
            <a:endParaRPr b="0" i="0" sz="3000" u="none" cap="none" strike="noStrike">
              <a:solidFill>
                <a:srgbClr val="000000"/>
              </a:solidFill>
              <a:latin typeface="Arial"/>
              <a:ea typeface="Arial"/>
              <a:cs typeface="Arial"/>
              <a:sym typeface="Arial"/>
            </a:endParaRPr>
          </a:p>
        </p:txBody>
      </p:sp>
      <p:pic>
        <p:nvPicPr>
          <p:cNvPr id="432" name="Google Shape;432;p70"/>
          <p:cNvPicPr preferRelativeResize="0"/>
          <p:nvPr/>
        </p:nvPicPr>
        <p:blipFill rotWithShape="1">
          <a:blip r:embed="rId3">
            <a:alphaModFix/>
          </a:blip>
          <a:srcRect b="0" l="0" r="10594" t="0"/>
          <a:stretch/>
        </p:blipFill>
        <p:spPr>
          <a:xfrm>
            <a:off x="620738" y="2887850"/>
            <a:ext cx="7902523" cy="947925"/>
          </a:xfrm>
          <a:prstGeom prst="rect">
            <a:avLst/>
          </a:prstGeom>
          <a:noFill/>
          <a:ln>
            <a:noFill/>
          </a:ln>
        </p:spPr>
      </p:pic>
      <p:sp>
        <p:nvSpPr>
          <p:cNvPr id="433" name="Google Shape;433;p70"/>
          <p:cNvSpPr/>
          <p:nvPr/>
        </p:nvSpPr>
        <p:spPr>
          <a:xfrm rot="10800000">
            <a:off x="774511" y="1950909"/>
            <a:ext cx="338700" cy="970800"/>
          </a:xfrm>
          <a:prstGeom prst="upArrow">
            <a:avLst>
              <a:gd fmla="val 50000" name="adj1"/>
              <a:gd fmla="val 50000" name="adj2"/>
            </a:avLst>
          </a:prstGeom>
          <a:solidFill>
            <a:srgbClr val="A61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70"/>
          <p:cNvSpPr/>
          <p:nvPr/>
        </p:nvSpPr>
        <p:spPr>
          <a:xfrm>
            <a:off x="667298" y="2960730"/>
            <a:ext cx="507900" cy="486000"/>
          </a:xfrm>
          <a:prstGeom prst="frame">
            <a:avLst>
              <a:gd fmla="val 12500" name="adj1"/>
            </a:avLst>
          </a:prstGeom>
          <a:solidFill>
            <a:srgbClr val="A61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5" name="Google Shape;435;p70"/>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7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Colab 使用說明</a:t>
            </a:r>
            <a:endParaRPr>
              <a:latin typeface="Open Sans"/>
              <a:ea typeface="Open Sans"/>
              <a:cs typeface="Open Sans"/>
              <a:sym typeface="Open Sans"/>
            </a:endParaRPr>
          </a:p>
        </p:txBody>
      </p:sp>
      <p:sp>
        <p:nvSpPr>
          <p:cNvPr id="441" name="Google Shape;441;p71"/>
          <p:cNvSpPr txBox="1"/>
          <p:nvPr/>
        </p:nvSpPr>
        <p:spPr>
          <a:xfrm>
            <a:off x="401200" y="854150"/>
            <a:ext cx="7148100" cy="8052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zh-TW" sz="3000" u="none" cap="none" strike="noStrike">
                <a:solidFill>
                  <a:srgbClr val="000000"/>
                </a:solidFill>
                <a:latin typeface="Arial"/>
                <a:ea typeface="Arial"/>
                <a:cs typeface="Arial"/>
                <a:sym typeface="Arial"/>
              </a:rPr>
              <a:t>新增 cell </a:t>
            </a:r>
            <a:endParaRPr b="0" i="0" sz="3000" u="none" cap="none" strike="noStrike">
              <a:solidFill>
                <a:srgbClr val="000000"/>
              </a:solidFill>
              <a:latin typeface="Arial"/>
              <a:ea typeface="Arial"/>
              <a:cs typeface="Arial"/>
              <a:sym typeface="Arial"/>
            </a:endParaRPr>
          </a:p>
          <a:p>
            <a:pPr indent="-419100" lvl="1" marL="1371600" marR="0" rtl="0" algn="l">
              <a:lnSpc>
                <a:spcPct val="100000"/>
              </a:lnSpc>
              <a:spcBef>
                <a:spcPts val="0"/>
              </a:spcBef>
              <a:spcAft>
                <a:spcPts val="0"/>
              </a:spcAft>
              <a:buClr>
                <a:srgbClr val="000000"/>
              </a:buClr>
              <a:buSzPts val="3000"/>
              <a:buFont typeface="Arial"/>
              <a:buChar char="○"/>
            </a:pPr>
            <a:r>
              <a:rPr b="0" i="0" lang="zh-TW" sz="3000" u="none" cap="none" strike="noStrike">
                <a:solidFill>
                  <a:srgbClr val="000000"/>
                </a:solidFill>
                <a:latin typeface="Arial"/>
                <a:ea typeface="Arial"/>
                <a:cs typeface="Arial"/>
                <a:sym typeface="Arial"/>
              </a:rPr>
              <a:t>會在該欄位的下一欄新增Cell</a:t>
            </a:r>
            <a:endParaRPr b="0" i="0" sz="3000" u="none" cap="none" strike="noStrike">
              <a:solidFill>
                <a:srgbClr val="000000"/>
              </a:solidFill>
              <a:latin typeface="Arial"/>
              <a:ea typeface="Arial"/>
              <a:cs typeface="Arial"/>
              <a:sym typeface="Arial"/>
            </a:endParaRPr>
          </a:p>
        </p:txBody>
      </p:sp>
      <p:pic>
        <p:nvPicPr>
          <p:cNvPr id="442" name="Google Shape;442;p71"/>
          <p:cNvPicPr preferRelativeResize="0"/>
          <p:nvPr/>
        </p:nvPicPr>
        <p:blipFill rotWithShape="1">
          <a:blip r:embed="rId3">
            <a:alphaModFix/>
          </a:blip>
          <a:srcRect b="4377" l="0" r="22666" t="0"/>
          <a:stretch/>
        </p:blipFill>
        <p:spPr>
          <a:xfrm>
            <a:off x="1586091" y="1952725"/>
            <a:ext cx="6835421" cy="2867631"/>
          </a:xfrm>
          <a:prstGeom prst="rect">
            <a:avLst/>
          </a:prstGeom>
          <a:noFill/>
          <a:ln>
            <a:noFill/>
          </a:ln>
        </p:spPr>
      </p:pic>
      <p:sp>
        <p:nvSpPr>
          <p:cNvPr id="443" name="Google Shape;443;p71"/>
          <p:cNvSpPr/>
          <p:nvPr/>
        </p:nvSpPr>
        <p:spPr>
          <a:xfrm rot="5400000">
            <a:off x="953918" y="1546619"/>
            <a:ext cx="338700" cy="970800"/>
          </a:xfrm>
          <a:prstGeom prst="upArrow">
            <a:avLst>
              <a:gd fmla="val 50000" name="adj1"/>
              <a:gd fmla="val 50000" name="adj2"/>
            </a:avLst>
          </a:prstGeom>
          <a:solidFill>
            <a:srgbClr val="A61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4" name="Google Shape;444;p71"/>
          <p:cNvSpPr/>
          <p:nvPr/>
        </p:nvSpPr>
        <p:spPr>
          <a:xfrm>
            <a:off x="1625599" y="1862667"/>
            <a:ext cx="733800" cy="327300"/>
          </a:xfrm>
          <a:prstGeom prst="frame">
            <a:avLst>
              <a:gd fmla="val 12500" name="adj1"/>
            </a:avLst>
          </a:prstGeom>
          <a:solidFill>
            <a:srgbClr val="A61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45" name="Google Shape;445;p71"/>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72"/>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Colab 使用說明</a:t>
            </a:r>
            <a:endParaRPr>
              <a:latin typeface="Open Sans"/>
              <a:ea typeface="Open Sans"/>
              <a:cs typeface="Open Sans"/>
              <a:sym typeface="Open Sans"/>
            </a:endParaRPr>
          </a:p>
        </p:txBody>
      </p:sp>
      <p:sp>
        <p:nvSpPr>
          <p:cNvPr id="451" name="Google Shape;451;p72"/>
          <p:cNvSpPr txBox="1"/>
          <p:nvPr/>
        </p:nvSpPr>
        <p:spPr>
          <a:xfrm>
            <a:off x="401200" y="854150"/>
            <a:ext cx="5103300" cy="8052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zh-TW" sz="3000" u="none" cap="none" strike="noStrike">
                <a:solidFill>
                  <a:srgbClr val="000000"/>
                </a:solidFill>
                <a:latin typeface="Arial"/>
                <a:ea typeface="Arial"/>
                <a:cs typeface="Arial"/>
                <a:sym typeface="Arial"/>
              </a:rPr>
              <a:t>刪除整個 cell</a:t>
            </a:r>
            <a:endParaRPr b="0" i="0" sz="3000" u="none" cap="none" strike="noStrike">
              <a:solidFill>
                <a:srgbClr val="000000"/>
              </a:solidFill>
              <a:latin typeface="Arial"/>
              <a:ea typeface="Arial"/>
              <a:cs typeface="Arial"/>
              <a:sym typeface="Arial"/>
            </a:endParaRPr>
          </a:p>
        </p:txBody>
      </p:sp>
      <p:pic>
        <p:nvPicPr>
          <p:cNvPr id="452" name="Google Shape;452;p72"/>
          <p:cNvPicPr preferRelativeResize="0"/>
          <p:nvPr/>
        </p:nvPicPr>
        <p:blipFill rotWithShape="1">
          <a:blip r:embed="rId3">
            <a:alphaModFix/>
          </a:blip>
          <a:srcRect b="9632" l="0" r="0" t="0"/>
          <a:stretch/>
        </p:blipFill>
        <p:spPr>
          <a:xfrm>
            <a:off x="3849700" y="937961"/>
            <a:ext cx="2919276" cy="3738349"/>
          </a:xfrm>
          <a:prstGeom prst="rect">
            <a:avLst/>
          </a:prstGeom>
          <a:noFill/>
          <a:ln>
            <a:noFill/>
          </a:ln>
        </p:spPr>
      </p:pic>
      <p:sp>
        <p:nvSpPr>
          <p:cNvPr id="453" name="Google Shape;453;p72"/>
          <p:cNvSpPr txBox="1"/>
          <p:nvPr/>
        </p:nvSpPr>
        <p:spPr>
          <a:xfrm>
            <a:off x="4138719" y="1026700"/>
            <a:ext cx="430500" cy="294000"/>
          </a:xfrm>
          <a:prstGeom prst="rect">
            <a:avLst/>
          </a:prstGeom>
          <a:noFill/>
          <a:ln cap="flat" cmpd="sng" w="38100">
            <a:solidFill>
              <a:srgbClr val="A614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2"/>
          <p:cNvSpPr/>
          <p:nvPr/>
        </p:nvSpPr>
        <p:spPr>
          <a:xfrm rot="5400000">
            <a:off x="3265147" y="2022272"/>
            <a:ext cx="338700" cy="1608600"/>
          </a:xfrm>
          <a:prstGeom prst="upArrow">
            <a:avLst>
              <a:gd fmla="val 50000" name="adj1"/>
              <a:gd fmla="val 50000" name="adj2"/>
            </a:avLst>
          </a:prstGeom>
          <a:solidFill>
            <a:srgbClr val="A614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5" name="Google Shape;455;p72"/>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3"/>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Colab 使用說明</a:t>
            </a:r>
            <a:endParaRPr>
              <a:latin typeface="Open Sans"/>
              <a:ea typeface="Open Sans"/>
              <a:cs typeface="Open Sans"/>
              <a:sym typeface="Open Sans"/>
            </a:endParaRPr>
          </a:p>
        </p:txBody>
      </p:sp>
      <p:sp>
        <p:nvSpPr>
          <p:cNvPr id="461" name="Google Shape;461;p73"/>
          <p:cNvSpPr txBox="1"/>
          <p:nvPr/>
        </p:nvSpPr>
        <p:spPr>
          <a:xfrm>
            <a:off x="401200" y="854150"/>
            <a:ext cx="7389600" cy="8052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zh-TW" sz="3000" u="none" cap="none" strike="noStrike">
                <a:solidFill>
                  <a:srgbClr val="000000"/>
                </a:solidFill>
                <a:latin typeface="Arial"/>
                <a:ea typeface="Arial"/>
                <a:cs typeface="Arial"/>
                <a:sym typeface="Arial"/>
              </a:rPr>
              <a:t>前面的數字表示，第幾次執行</a:t>
            </a:r>
            <a:endParaRPr b="0" i="0" sz="3000" u="none" cap="none" strike="noStrike">
              <a:solidFill>
                <a:srgbClr val="000000"/>
              </a:solidFill>
              <a:latin typeface="Arial"/>
              <a:ea typeface="Arial"/>
              <a:cs typeface="Arial"/>
              <a:sym typeface="Arial"/>
            </a:endParaRPr>
          </a:p>
        </p:txBody>
      </p:sp>
      <p:pic>
        <p:nvPicPr>
          <p:cNvPr id="462" name="Google Shape;462;p73"/>
          <p:cNvPicPr preferRelativeResize="0"/>
          <p:nvPr/>
        </p:nvPicPr>
        <p:blipFill rotWithShape="1">
          <a:blip r:embed="rId3">
            <a:alphaModFix/>
          </a:blip>
          <a:srcRect b="0" l="0" r="0" t="0"/>
          <a:stretch/>
        </p:blipFill>
        <p:spPr>
          <a:xfrm>
            <a:off x="464100" y="2015135"/>
            <a:ext cx="5451900" cy="1410225"/>
          </a:xfrm>
          <a:prstGeom prst="rect">
            <a:avLst/>
          </a:prstGeom>
          <a:noFill/>
          <a:ln>
            <a:noFill/>
          </a:ln>
        </p:spPr>
      </p:pic>
      <p:pic>
        <p:nvPicPr>
          <p:cNvPr id="463" name="Google Shape;463;p73"/>
          <p:cNvPicPr preferRelativeResize="0"/>
          <p:nvPr/>
        </p:nvPicPr>
        <p:blipFill rotWithShape="1">
          <a:blip r:embed="rId4">
            <a:alphaModFix/>
          </a:blip>
          <a:srcRect b="0" l="0" r="0" t="0"/>
          <a:stretch/>
        </p:blipFill>
        <p:spPr>
          <a:xfrm>
            <a:off x="4081850" y="2110910"/>
            <a:ext cx="4702240" cy="1314450"/>
          </a:xfrm>
          <a:prstGeom prst="rect">
            <a:avLst/>
          </a:prstGeom>
          <a:noFill/>
          <a:ln>
            <a:noFill/>
          </a:ln>
        </p:spPr>
      </p:pic>
      <p:sp>
        <p:nvSpPr>
          <p:cNvPr id="464" name="Google Shape;464;p73"/>
          <p:cNvSpPr/>
          <p:nvPr/>
        </p:nvSpPr>
        <p:spPr>
          <a:xfrm>
            <a:off x="500450" y="2091910"/>
            <a:ext cx="630600" cy="630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3"/>
          <p:cNvSpPr/>
          <p:nvPr/>
        </p:nvSpPr>
        <p:spPr>
          <a:xfrm>
            <a:off x="4081850" y="2091910"/>
            <a:ext cx="630600" cy="630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73"/>
          <p:cNvSpPr txBox="1"/>
          <p:nvPr/>
        </p:nvSpPr>
        <p:spPr>
          <a:xfrm>
            <a:off x="431450" y="3520303"/>
            <a:ext cx="7912800" cy="12510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zh-TW" sz="3000" u="none" cap="none" strike="noStrike">
                <a:solidFill>
                  <a:srgbClr val="000000"/>
                </a:solidFill>
                <a:latin typeface="Arial"/>
                <a:ea typeface="Arial"/>
                <a:cs typeface="Arial"/>
                <a:sym typeface="Arial"/>
              </a:rPr>
              <a:t>數字有向上跳1，表示此 cell 有被執行。</a:t>
            </a:r>
            <a:endParaRPr b="0" i="0" sz="3000" u="none" cap="none" strike="noStrike">
              <a:solidFill>
                <a:srgbClr val="000000"/>
              </a:solidFill>
              <a:latin typeface="Arial"/>
              <a:ea typeface="Arial"/>
              <a:cs typeface="Arial"/>
              <a:sym typeface="Arial"/>
            </a:endParaRPr>
          </a:p>
        </p:txBody>
      </p:sp>
      <p:sp>
        <p:nvSpPr>
          <p:cNvPr id="467" name="Google Shape;467;p73"/>
          <p:cNvSpPr/>
          <p:nvPr/>
        </p:nvSpPr>
        <p:spPr>
          <a:xfrm>
            <a:off x="745065" y="1557170"/>
            <a:ext cx="3691500" cy="521100"/>
          </a:xfrm>
          <a:prstGeom prst="curvedDownArrow">
            <a:avLst>
              <a:gd fmla="val 25000" name="adj1"/>
              <a:gd fmla="val 50000" name="adj2"/>
              <a:gd fmla="val 25000" name="adj3"/>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73"/>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pic>
        <p:nvPicPr>
          <p:cNvPr id="473" name="Google Shape;473;p74"/>
          <p:cNvPicPr preferRelativeResize="0"/>
          <p:nvPr/>
        </p:nvPicPr>
        <p:blipFill rotWithShape="1">
          <a:blip r:embed="rId3">
            <a:alphaModFix/>
          </a:blip>
          <a:srcRect b="0" l="0" r="6646" t="0"/>
          <a:stretch/>
        </p:blipFill>
        <p:spPr>
          <a:xfrm>
            <a:off x="446062" y="2010375"/>
            <a:ext cx="8251876" cy="1431700"/>
          </a:xfrm>
          <a:prstGeom prst="rect">
            <a:avLst/>
          </a:prstGeom>
          <a:noFill/>
          <a:ln>
            <a:noFill/>
          </a:ln>
        </p:spPr>
      </p:pic>
      <p:sp>
        <p:nvSpPr>
          <p:cNvPr id="474" name="Google Shape;474;p7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Colab 使用說明</a:t>
            </a:r>
            <a:endParaRPr>
              <a:latin typeface="Open Sans"/>
              <a:ea typeface="Open Sans"/>
              <a:cs typeface="Open Sans"/>
              <a:sym typeface="Open Sans"/>
            </a:endParaRPr>
          </a:p>
        </p:txBody>
      </p:sp>
      <p:sp>
        <p:nvSpPr>
          <p:cNvPr id="475" name="Google Shape;475;p74"/>
          <p:cNvSpPr txBox="1"/>
          <p:nvPr/>
        </p:nvSpPr>
        <p:spPr>
          <a:xfrm>
            <a:off x="401200" y="854150"/>
            <a:ext cx="7050000" cy="6021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000000"/>
              </a:buClr>
              <a:buSzPts val="3000"/>
              <a:buFont typeface="Arial"/>
              <a:buChar char="●"/>
            </a:pPr>
            <a:r>
              <a:rPr b="0" i="0" lang="zh-TW" sz="3000" u="none" cap="none" strike="noStrike">
                <a:solidFill>
                  <a:schemeClr val="accent3"/>
                </a:solidFill>
                <a:latin typeface="Arial"/>
                <a:ea typeface="Arial"/>
                <a:cs typeface="Arial"/>
                <a:sym typeface="Arial"/>
              </a:rPr>
              <a:t>#</a:t>
            </a:r>
            <a:r>
              <a:rPr b="0" i="0" lang="zh-TW" sz="3000" u="none" cap="none" strike="noStrike">
                <a:solidFill>
                  <a:srgbClr val="000000"/>
                </a:solidFill>
                <a:latin typeface="Arial"/>
                <a:ea typeface="Arial"/>
                <a:cs typeface="Arial"/>
                <a:sym typeface="Arial"/>
              </a:rPr>
              <a:t> 表示整行是註解 (不影響整體程式碼)</a:t>
            </a:r>
            <a:endParaRPr b="0" i="0" sz="3000" u="none" cap="none" strike="noStrike">
              <a:solidFill>
                <a:srgbClr val="000000"/>
              </a:solidFill>
              <a:latin typeface="Arial"/>
              <a:ea typeface="Arial"/>
              <a:cs typeface="Arial"/>
              <a:sym typeface="Arial"/>
            </a:endParaRPr>
          </a:p>
        </p:txBody>
      </p:sp>
      <p:sp>
        <p:nvSpPr>
          <p:cNvPr id="476" name="Google Shape;476;p74"/>
          <p:cNvSpPr txBox="1"/>
          <p:nvPr/>
        </p:nvSpPr>
        <p:spPr>
          <a:xfrm>
            <a:off x="1196622" y="1456267"/>
            <a:ext cx="45156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000000"/>
                </a:solidFill>
                <a:latin typeface="Arial"/>
                <a:ea typeface="Arial"/>
                <a:cs typeface="Arial"/>
                <a:sym typeface="Arial"/>
              </a:rPr>
              <a:t>通常用來寫對此段的註解</a:t>
            </a:r>
            <a:endParaRPr b="0" i="0" sz="1400" u="none" cap="none" strike="noStrike">
              <a:solidFill>
                <a:srgbClr val="000000"/>
              </a:solidFill>
              <a:latin typeface="Arial"/>
              <a:ea typeface="Arial"/>
              <a:cs typeface="Arial"/>
              <a:sym typeface="Arial"/>
            </a:endParaRPr>
          </a:p>
        </p:txBody>
      </p:sp>
      <p:sp>
        <p:nvSpPr>
          <p:cNvPr id="477" name="Google Shape;477;p74"/>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5"/>
          <p:cNvSpPr txBox="1"/>
          <p:nvPr>
            <p:ph idx="1" type="body"/>
          </p:nvPr>
        </p:nvSpPr>
        <p:spPr>
          <a:xfrm>
            <a:off x="1120575" y="210970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4000">
                <a:solidFill>
                  <a:srgbClr val="56BADC"/>
                </a:solidFill>
              </a:rPr>
              <a:t>資料分析</a:t>
            </a:r>
            <a:endParaRPr sz="4000">
              <a:solidFill>
                <a:srgbClr val="56BADC"/>
              </a:solidFill>
            </a:endParaRPr>
          </a:p>
        </p:txBody>
      </p:sp>
      <p:sp>
        <p:nvSpPr>
          <p:cNvPr id="483" name="Google Shape;483;p75"/>
          <p:cNvSpPr txBox="1"/>
          <p:nvPr>
            <p:ph idx="1" type="body"/>
          </p:nvPr>
        </p:nvSpPr>
        <p:spPr>
          <a:xfrm>
            <a:off x="1143875" y="290875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3000">
                <a:solidFill>
                  <a:srgbClr val="56BADC"/>
                </a:solidFill>
              </a:rPr>
              <a:t>第 0 步  EDA</a:t>
            </a:r>
            <a:endParaRPr sz="3000">
              <a:solidFill>
                <a:srgbClr val="56BADC"/>
              </a:solidFill>
            </a:endParaRPr>
          </a:p>
        </p:txBody>
      </p:sp>
      <p:sp>
        <p:nvSpPr>
          <p:cNvPr id="484" name="Google Shape;484;p75"/>
          <p:cNvSpPr txBox="1"/>
          <p:nvPr>
            <p:ph idx="12" type="sldNum"/>
          </p:nvPr>
        </p:nvSpPr>
        <p:spPr>
          <a:xfrm>
            <a:off x="4482789" y="4978598"/>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8"/>
          <p:cNvSpPr txBox="1"/>
          <p:nvPr>
            <p:ph type="title"/>
          </p:nvPr>
        </p:nvSpPr>
        <p:spPr>
          <a:xfrm>
            <a:off x="874853" y="1487891"/>
            <a:ext cx="7545300" cy="1741200"/>
          </a:xfrm>
          <a:prstGeom prst="rect">
            <a:avLst/>
          </a:prstGeom>
          <a:noFill/>
          <a:ln>
            <a:noFill/>
          </a:ln>
        </p:spPr>
        <p:txBody>
          <a:bodyPr anchorCtr="0" anchor="b" bIns="26775" lIns="26775" spcFirstLastPara="1" rIns="26775" wrap="square" tIns="26775">
            <a:noAutofit/>
          </a:bodyPr>
          <a:lstStyle/>
          <a:p>
            <a:pPr indent="0" lvl="0" marL="0" marR="0" rtl="0" algn="ctr">
              <a:lnSpc>
                <a:spcPct val="100000"/>
              </a:lnSpc>
              <a:spcBef>
                <a:spcPts val="0"/>
              </a:spcBef>
              <a:spcAft>
                <a:spcPts val="0"/>
              </a:spcAft>
              <a:buClr>
                <a:srgbClr val="1A1A1A"/>
              </a:buClr>
              <a:buSzPts val="4200"/>
              <a:buNone/>
            </a:pPr>
            <a:r>
              <a:rPr lang="zh-TW">
                <a:latin typeface="Open Sans"/>
                <a:ea typeface="Open Sans"/>
                <a:cs typeface="Open Sans"/>
                <a:sym typeface="Open Sans"/>
              </a:rPr>
              <a:t>Python手把手資料分析</a:t>
            </a:r>
            <a:endParaRPr>
              <a:latin typeface="Open Sans"/>
              <a:ea typeface="Open Sans"/>
              <a:cs typeface="Open Sans"/>
              <a:sym typeface="Open Sans"/>
            </a:endParaRPr>
          </a:p>
        </p:txBody>
      </p:sp>
      <p:sp>
        <p:nvSpPr>
          <p:cNvPr id="319" name="Google Shape;319;p58"/>
          <p:cNvSpPr txBox="1"/>
          <p:nvPr>
            <p:ph idx="1" type="body"/>
          </p:nvPr>
        </p:nvSpPr>
        <p:spPr>
          <a:xfrm>
            <a:off x="874853" y="3282758"/>
            <a:ext cx="7545300" cy="596100"/>
          </a:xfrm>
          <a:prstGeom prst="rect">
            <a:avLst/>
          </a:prstGeom>
          <a:noFill/>
          <a:ln>
            <a:noFill/>
          </a:ln>
        </p:spPr>
        <p:txBody>
          <a:bodyPr anchorCtr="0" anchor="t" bIns="26775" lIns="26775" spcFirstLastPara="1" rIns="26775" wrap="square" tIns="26775">
            <a:noAutofit/>
          </a:bodyPr>
          <a:lstStyle/>
          <a:p>
            <a:pPr indent="0" lvl="0" marL="0" marR="0" rtl="0" algn="r">
              <a:lnSpc>
                <a:spcPct val="80000"/>
              </a:lnSpc>
              <a:spcBef>
                <a:spcPts val="0"/>
              </a:spcBef>
              <a:spcAft>
                <a:spcPts val="0"/>
              </a:spcAft>
              <a:buClr>
                <a:srgbClr val="A6AAA9"/>
              </a:buClr>
              <a:buSzPts val="2500"/>
              <a:buFont typeface="Arial"/>
              <a:buNone/>
            </a:pPr>
            <a:r>
              <a:t/>
            </a:r>
            <a:endParaRPr b="0" i="0" sz="2500" u="none" cap="none" strike="noStrike">
              <a:solidFill>
                <a:srgbClr val="A6AAA9"/>
              </a:solidFill>
              <a:latin typeface="Arial"/>
              <a:ea typeface="Arial"/>
              <a:cs typeface="Arial"/>
              <a:sym typeface="Arial"/>
            </a:endParaRPr>
          </a:p>
          <a:p>
            <a:pPr indent="0" lvl="0" marL="0" marR="0" rtl="0" algn="ctr">
              <a:lnSpc>
                <a:spcPct val="80000"/>
              </a:lnSpc>
              <a:spcBef>
                <a:spcPts val="500"/>
              </a:spcBef>
              <a:spcAft>
                <a:spcPts val="0"/>
              </a:spcAft>
              <a:buClr>
                <a:srgbClr val="A6AAA9"/>
              </a:buClr>
              <a:buSzPts val="2500"/>
              <a:buFont typeface="Arial"/>
              <a:buNone/>
            </a:pPr>
            <a:r>
              <a:t/>
            </a:r>
            <a:endParaRPr b="0" i="0" sz="2500" u="none" cap="none" strike="noStrike">
              <a:solidFill>
                <a:srgbClr val="A6AAA9"/>
              </a:solidFill>
              <a:latin typeface="Arial"/>
              <a:ea typeface="Arial"/>
              <a:cs typeface="Arial"/>
              <a:sym typeface="Arial"/>
            </a:endParaRPr>
          </a:p>
        </p:txBody>
      </p:sp>
      <p:grpSp>
        <p:nvGrpSpPr>
          <p:cNvPr id="320" name="Google Shape;320;p58"/>
          <p:cNvGrpSpPr/>
          <p:nvPr/>
        </p:nvGrpSpPr>
        <p:grpSpPr>
          <a:xfrm>
            <a:off x="-17450" y="5084396"/>
            <a:ext cx="9178922" cy="59063"/>
            <a:chOff x="0" y="0"/>
            <a:chExt cx="24477125" cy="157500"/>
          </a:xfrm>
        </p:grpSpPr>
        <p:sp>
          <p:nvSpPr>
            <p:cNvPr id="321" name="Google Shape;321;p58"/>
            <p:cNvSpPr/>
            <p:nvPr/>
          </p:nvSpPr>
          <p:spPr>
            <a:xfrm>
              <a:off x="0" y="0"/>
              <a:ext cx="7363500" cy="157500"/>
            </a:xfrm>
            <a:prstGeom prst="rect">
              <a:avLst/>
            </a:prstGeom>
            <a:solidFill>
              <a:srgbClr val="D6696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322" name="Google Shape;322;p58"/>
            <p:cNvSpPr/>
            <p:nvPr/>
          </p:nvSpPr>
          <p:spPr>
            <a:xfrm>
              <a:off x="7324707" y="0"/>
              <a:ext cx="9827700" cy="157500"/>
            </a:xfrm>
            <a:prstGeom prst="rect">
              <a:avLst/>
            </a:prstGeom>
            <a:solidFill>
              <a:srgbClr val="EFBA57"/>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sp>
          <p:nvSpPr>
            <p:cNvPr id="323" name="Google Shape;323;p58"/>
            <p:cNvSpPr/>
            <p:nvPr/>
          </p:nvSpPr>
          <p:spPr>
            <a:xfrm>
              <a:off x="17114825" y="0"/>
              <a:ext cx="7362300" cy="157500"/>
            </a:xfrm>
            <a:prstGeom prst="rect">
              <a:avLst/>
            </a:prstGeom>
            <a:solidFill>
              <a:srgbClr val="3068A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1" i="0" sz="1200" u="none" cap="none" strike="noStrike">
                <a:solidFill>
                  <a:srgbClr val="000000"/>
                </a:solidFill>
                <a:latin typeface="Helvetica Neue"/>
                <a:ea typeface="Helvetica Neue"/>
                <a:cs typeface="Helvetica Neue"/>
                <a:sym typeface="Helvetica Neue"/>
              </a:endParaRPr>
            </a:p>
          </p:txBody>
        </p:sp>
      </p:grpSp>
      <p:sp>
        <p:nvSpPr>
          <p:cNvPr id="324" name="Google Shape;324;p58"/>
          <p:cNvSpPr txBox="1"/>
          <p:nvPr/>
        </p:nvSpPr>
        <p:spPr>
          <a:xfrm>
            <a:off x="203875" y="4662625"/>
            <a:ext cx="8321700" cy="68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8"/>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326" name="Google Shape;326;p58"/>
          <p:cNvSpPr txBox="1"/>
          <p:nvPr/>
        </p:nvSpPr>
        <p:spPr>
          <a:xfrm>
            <a:off x="874853" y="3282758"/>
            <a:ext cx="7545300" cy="596100"/>
          </a:xfrm>
          <a:prstGeom prst="rect">
            <a:avLst/>
          </a:prstGeom>
          <a:noFill/>
          <a:ln>
            <a:noFill/>
          </a:ln>
        </p:spPr>
        <p:txBody>
          <a:bodyPr anchorCtr="0" anchor="t" bIns="26775" lIns="26775" spcFirstLastPara="1" rIns="26775" wrap="square" tIns="26775">
            <a:noAutofit/>
          </a:bodyPr>
          <a:lstStyle/>
          <a:p>
            <a:pPr indent="0" lvl="0" marL="0" marR="0" rtl="0" algn="ctr">
              <a:lnSpc>
                <a:spcPct val="80000"/>
              </a:lnSpc>
              <a:spcBef>
                <a:spcPts val="0"/>
              </a:spcBef>
              <a:spcAft>
                <a:spcPts val="0"/>
              </a:spcAft>
              <a:buClr>
                <a:srgbClr val="000000"/>
              </a:buClr>
              <a:buSzPts val="2500"/>
              <a:buFont typeface="Arial"/>
              <a:buNone/>
            </a:pPr>
            <a:r>
              <a:rPr b="0" i="0" lang="zh-TW" sz="2500" u="none" cap="none" strike="noStrike">
                <a:solidFill>
                  <a:srgbClr val="434343"/>
                </a:solidFill>
                <a:latin typeface="Arial"/>
                <a:ea typeface="Arial"/>
                <a:cs typeface="Arial"/>
                <a:sym typeface="Arial"/>
              </a:rPr>
              <a:t>講者：</a:t>
            </a:r>
            <a:r>
              <a:rPr lang="zh-TW" sz="2500">
                <a:solidFill>
                  <a:srgbClr val="434343"/>
                </a:solidFill>
              </a:rPr>
              <a:t>黃顯堯</a:t>
            </a:r>
            <a:endParaRPr b="0" i="0" sz="2500" u="none" cap="none" strike="noStrike">
              <a:solidFill>
                <a:srgbClr val="434343"/>
              </a:solidFill>
              <a:latin typeface="Arial"/>
              <a:ea typeface="Arial"/>
              <a:cs typeface="Arial"/>
              <a:sym typeface="Arial"/>
            </a:endParaRPr>
          </a:p>
          <a:p>
            <a:pPr indent="0" lvl="0" marL="0" marR="0" rtl="0" algn="ctr">
              <a:lnSpc>
                <a:spcPct val="80000"/>
              </a:lnSpc>
              <a:spcBef>
                <a:spcPts val="500"/>
              </a:spcBef>
              <a:spcAft>
                <a:spcPts val="0"/>
              </a:spcAft>
              <a:buClr>
                <a:srgbClr val="000000"/>
              </a:buClr>
              <a:buSzPts val="2500"/>
              <a:buFont typeface="Arial"/>
              <a:buNone/>
            </a:pPr>
            <a:r>
              <a:t/>
            </a:r>
            <a:endParaRPr b="0" i="0" sz="2500" u="none" cap="none" strike="noStrike">
              <a:solidFill>
                <a:srgbClr val="A6AAA9"/>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6"/>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490" name="Google Shape;490;p76"/>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lang="zh-TW">
                <a:latin typeface="Open Sans"/>
                <a:ea typeface="Open Sans"/>
                <a:cs typeface="Open Sans"/>
                <a:sym typeface="Open Sans"/>
              </a:rPr>
              <a:t>What is EDA?</a:t>
            </a:r>
            <a:endParaRPr>
              <a:latin typeface="Open Sans"/>
              <a:ea typeface="Open Sans"/>
              <a:cs typeface="Open Sans"/>
              <a:sym typeface="Open Sans"/>
            </a:endParaRPr>
          </a:p>
        </p:txBody>
      </p:sp>
      <p:sp>
        <p:nvSpPr>
          <p:cNvPr id="491" name="Google Shape;491;p76"/>
          <p:cNvSpPr txBox="1"/>
          <p:nvPr/>
        </p:nvSpPr>
        <p:spPr>
          <a:xfrm>
            <a:off x="933750" y="1274100"/>
            <a:ext cx="7276500" cy="30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50"/>
              <a:buFont typeface="Arial"/>
              <a:buNone/>
            </a:pPr>
            <a:r>
              <a:rPr b="0" i="1" lang="zh-TW" sz="2250" u="none" cap="none" strike="noStrike">
                <a:solidFill>
                  <a:schemeClr val="dk1"/>
                </a:solidFill>
                <a:highlight>
                  <a:srgbClr val="FFFFFF"/>
                </a:highlight>
                <a:latin typeface="Georgia"/>
                <a:ea typeface="Georgia"/>
                <a:cs typeface="Georgia"/>
                <a:sym typeface="Georgia"/>
              </a:rPr>
              <a:t>“Exploratory data analysis” was promoted by </a:t>
            </a:r>
            <a:r>
              <a:rPr b="0" i="1" lang="zh-TW" sz="2250" u="none" cap="none" strike="noStrike">
                <a:solidFill>
                  <a:schemeClr val="dk1"/>
                </a:solidFill>
                <a:highlight>
                  <a:srgbClr val="F4CCCC"/>
                </a:highlight>
                <a:latin typeface="Georgia"/>
                <a:ea typeface="Georgia"/>
                <a:cs typeface="Georgia"/>
                <a:sym typeface="Georgia"/>
              </a:rPr>
              <a:t>John Tukey</a:t>
            </a:r>
            <a:r>
              <a:rPr b="0" i="1" lang="zh-TW" sz="2250" u="none" cap="none" strike="noStrike">
                <a:solidFill>
                  <a:schemeClr val="dk1"/>
                </a:solidFill>
                <a:highlight>
                  <a:srgbClr val="FFFFFF"/>
                </a:highlight>
                <a:latin typeface="Georgia"/>
                <a:ea typeface="Georgia"/>
                <a:cs typeface="Georgia"/>
                <a:sym typeface="Georgia"/>
              </a:rPr>
              <a:t> to encourage statisticians to explore the data. </a:t>
            </a:r>
            <a:endParaRPr b="0" i="1" sz="225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250"/>
              <a:buFont typeface="Arial"/>
              <a:buNone/>
            </a:pPr>
            <a:r>
              <a:t/>
            </a:r>
            <a:endParaRPr b="0" i="1" sz="2250" u="none" cap="none" strike="noStrike">
              <a:solidFill>
                <a:schemeClr val="dk1"/>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250"/>
              <a:buFont typeface="Arial"/>
              <a:buNone/>
            </a:pPr>
            <a:r>
              <a:rPr b="0" i="1" lang="zh-TW" sz="2250" u="none" cap="none" strike="noStrike">
                <a:solidFill>
                  <a:schemeClr val="dk1"/>
                </a:solidFill>
                <a:highlight>
                  <a:srgbClr val="FFFFFF"/>
                </a:highlight>
                <a:latin typeface="Georgia"/>
                <a:ea typeface="Georgia"/>
                <a:cs typeface="Georgia"/>
                <a:sym typeface="Georgia"/>
              </a:rPr>
              <a:t>EDA refers to the critical process of performing initial investigations on data so as to </a:t>
            </a:r>
            <a:r>
              <a:rPr b="0" i="1" lang="zh-TW" sz="2250" u="none" cap="none" strike="noStrike">
                <a:solidFill>
                  <a:srgbClr val="000000"/>
                </a:solidFill>
                <a:highlight>
                  <a:srgbClr val="CFE2F3"/>
                </a:highlight>
                <a:latin typeface="Georgia"/>
                <a:ea typeface="Georgia"/>
                <a:cs typeface="Georgia"/>
                <a:sym typeface="Georgia"/>
              </a:rPr>
              <a:t>discover patterns</a:t>
            </a:r>
            <a:r>
              <a:rPr b="0" i="1" lang="zh-TW" sz="2250" u="none" cap="none" strike="noStrike">
                <a:solidFill>
                  <a:schemeClr val="dk1"/>
                </a:solidFill>
                <a:highlight>
                  <a:srgbClr val="FFFFFF"/>
                </a:highlight>
                <a:latin typeface="Georgia"/>
                <a:ea typeface="Georgia"/>
                <a:cs typeface="Georgia"/>
                <a:sym typeface="Georgia"/>
              </a:rPr>
              <a:t>,to </a:t>
            </a:r>
            <a:r>
              <a:rPr b="0" i="1" lang="zh-TW" sz="2250" u="none" cap="none" strike="noStrike">
                <a:solidFill>
                  <a:schemeClr val="dk1"/>
                </a:solidFill>
                <a:highlight>
                  <a:srgbClr val="CFE2F3"/>
                </a:highlight>
                <a:latin typeface="Georgia"/>
                <a:ea typeface="Georgia"/>
                <a:cs typeface="Georgia"/>
                <a:sym typeface="Georgia"/>
              </a:rPr>
              <a:t>spot anomalies</a:t>
            </a:r>
            <a:r>
              <a:rPr b="0" i="1" lang="zh-TW" sz="2250" u="none" cap="none" strike="noStrike">
                <a:solidFill>
                  <a:schemeClr val="dk1"/>
                </a:solidFill>
                <a:highlight>
                  <a:srgbClr val="FFFFFF"/>
                </a:highlight>
                <a:latin typeface="Georgia"/>
                <a:ea typeface="Georgia"/>
                <a:cs typeface="Georgia"/>
                <a:sym typeface="Georgia"/>
              </a:rPr>
              <a:t>,</a:t>
            </a:r>
            <a:r>
              <a:rPr b="0" i="1" lang="zh-TW" sz="2250" u="none" cap="none" strike="noStrike">
                <a:solidFill>
                  <a:schemeClr val="dk1"/>
                </a:solidFill>
                <a:highlight>
                  <a:srgbClr val="CFE2F3"/>
                </a:highlight>
                <a:latin typeface="Georgia"/>
                <a:ea typeface="Georgia"/>
                <a:cs typeface="Georgia"/>
                <a:sym typeface="Georgia"/>
              </a:rPr>
              <a:t>to test hypothesis</a:t>
            </a:r>
            <a:r>
              <a:rPr b="0" i="1" lang="zh-TW" sz="2250" u="none" cap="none" strike="noStrike">
                <a:solidFill>
                  <a:schemeClr val="dk1"/>
                </a:solidFill>
                <a:highlight>
                  <a:srgbClr val="FFFFFF"/>
                </a:highlight>
                <a:latin typeface="Georgia"/>
                <a:ea typeface="Georgia"/>
                <a:cs typeface="Georgia"/>
                <a:sym typeface="Georgia"/>
              </a:rPr>
              <a:t> and to </a:t>
            </a:r>
            <a:r>
              <a:rPr b="0" i="1" lang="zh-TW" sz="2250" u="none" cap="none" strike="noStrike">
                <a:solidFill>
                  <a:schemeClr val="dk1"/>
                </a:solidFill>
                <a:highlight>
                  <a:srgbClr val="CFE2F3"/>
                </a:highlight>
                <a:latin typeface="Georgia"/>
                <a:ea typeface="Georgia"/>
                <a:cs typeface="Georgia"/>
                <a:sym typeface="Georgia"/>
              </a:rPr>
              <a:t>check assumptions </a:t>
            </a:r>
            <a:r>
              <a:rPr b="0" i="1" lang="zh-TW" sz="2250" u="none" cap="none" strike="noStrike">
                <a:solidFill>
                  <a:schemeClr val="dk1"/>
                </a:solidFill>
                <a:highlight>
                  <a:srgbClr val="FFFFFF"/>
                </a:highlight>
                <a:latin typeface="Georgia"/>
                <a:ea typeface="Georgia"/>
                <a:cs typeface="Georgia"/>
                <a:sym typeface="Georgia"/>
              </a:rPr>
              <a:t>with the help of </a:t>
            </a:r>
            <a:r>
              <a:rPr b="0" i="1" lang="zh-TW" sz="2250" u="none" cap="none" strike="noStrike">
                <a:solidFill>
                  <a:schemeClr val="dk1"/>
                </a:solidFill>
                <a:highlight>
                  <a:srgbClr val="FCE5CD"/>
                </a:highlight>
                <a:latin typeface="Georgia"/>
                <a:ea typeface="Georgia"/>
                <a:cs typeface="Georgia"/>
                <a:sym typeface="Georgia"/>
              </a:rPr>
              <a:t>summary statistics</a:t>
            </a:r>
            <a:r>
              <a:rPr b="0" i="1" lang="zh-TW" sz="2250" u="none" cap="none" strike="noStrike">
                <a:solidFill>
                  <a:schemeClr val="dk1"/>
                </a:solidFill>
                <a:highlight>
                  <a:srgbClr val="FFFFFF"/>
                </a:highlight>
                <a:latin typeface="Georgia"/>
                <a:ea typeface="Georgia"/>
                <a:cs typeface="Georgia"/>
                <a:sym typeface="Georgia"/>
              </a:rPr>
              <a:t> and </a:t>
            </a:r>
            <a:r>
              <a:rPr b="0" i="1" lang="zh-TW" sz="2250" u="none" cap="none" strike="noStrike">
                <a:solidFill>
                  <a:schemeClr val="dk1"/>
                </a:solidFill>
                <a:highlight>
                  <a:srgbClr val="FCE5CD"/>
                </a:highlight>
                <a:latin typeface="Georgia"/>
                <a:ea typeface="Georgia"/>
                <a:cs typeface="Georgia"/>
                <a:sym typeface="Georgia"/>
              </a:rPr>
              <a:t>graphical representations</a:t>
            </a:r>
            <a:r>
              <a:rPr b="0" i="1" lang="zh-TW" sz="2250" u="none" cap="none" strike="noStrike">
                <a:solidFill>
                  <a:schemeClr val="dk1"/>
                </a:solidFill>
                <a:highlight>
                  <a:srgbClr val="FFFFFF"/>
                </a:highlight>
                <a:latin typeface="Georgia"/>
                <a:ea typeface="Georgia"/>
                <a:cs typeface="Georgia"/>
                <a:sym typeface="Georgi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7"/>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497" name="Google Shape;497;p77"/>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b="1" lang="zh-TW">
                <a:latin typeface="Open Sans"/>
                <a:ea typeface="Open Sans"/>
                <a:cs typeface="Open Sans"/>
                <a:sym typeface="Open Sans"/>
              </a:rPr>
              <a:t>數據科學的流程</a:t>
            </a:r>
            <a:endParaRPr>
              <a:latin typeface="Open Sans"/>
              <a:ea typeface="Open Sans"/>
              <a:cs typeface="Open Sans"/>
              <a:sym typeface="Open Sans"/>
            </a:endParaRPr>
          </a:p>
        </p:txBody>
      </p:sp>
      <p:pic>
        <p:nvPicPr>
          <p:cNvPr id="498" name="Google Shape;498;p77"/>
          <p:cNvPicPr preferRelativeResize="0"/>
          <p:nvPr/>
        </p:nvPicPr>
        <p:blipFill rotWithShape="1">
          <a:blip r:embed="rId3">
            <a:alphaModFix/>
          </a:blip>
          <a:srcRect b="32237" l="0" r="0" t="5719"/>
          <a:stretch/>
        </p:blipFill>
        <p:spPr>
          <a:xfrm>
            <a:off x="-77325" y="1088725"/>
            <a:ext cx="9387449" cy="3054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8"/>
          <p:cNvSpPr txBox="1"/>
          <p:nvPr>
            <p:ph idx="1" type="body"/>
          </p:nvPr>
        </p:nvSpPr>
        <p:spPr>
          <a:xfrm>
            <a:off x="1120575" y="210970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4000">
                <a:solidFill>
                  <a:srgbClr val="56BADC"/>
                </a:solidFill>
              </a:rPr>
              <a:t>資料分析</a:t>
            </a:r>
            <a:endParaRPr sz="4000">
              <a:solidFill>
                <a:srgbClr val="56BADC"/>
              </a:solidFill>
            </a:endParaRPr>
          </a:p>
        </p:txBody>
      </p:sp>
      <p:sp>
        <p:nvSpPr>
          <p:cNvPr id="504" name="Google Shape;504;p78"/>
          <p:cNvSpPr txBox="1"/>
          <p:nvPr>
            <p:ph idx="1" type="body"/>
          </p:nvPr>
        </p:nvSpPr>
        <p:spPr>
          <a:xfrm>
            <a:off x="1143875" y="290875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3000">
                <a:solidFill>
                  <a:srgbClr val="56BADC"/>
                </a:solidFill>
              </a:rPr>
              <a:t>第一步  如何使用Python套件</a:t>
            </a:r>
            <a:endParaRPr sz="3000">
              <a:solidFill>
                <a:srgbClr val="56BADC"/>
              </a:solidFill>
            </a:endParaRPr>
          </a:p>
        </p:txBody>
      </p:sp>
      <p:sp>
        <p:nvSpPr>
          <p:cNvPr id="505" name="Google Shape;505;p78"/>
          <p:cNvSpPr txBox="1"/>
          <p:nvPr>
            <p:ph idx="12" type="sldNum"/>
          </p:nvPr>
        </p:nvSpPr>
        <p:spPr>
          <a:xfrm>
            <a:off x="4482789" y="4978598"/>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9"/>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511" name="Google Shape;511;p79"/>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lang="zh-TW">
                <a:latin typeface="Open Sans"/>
                <a:ea typeface="Open Sans"/>
                <a:cs typeface="Open Sans"/>
                <a:sym typeface="Open Sans"/>
              </a:rPr>
              <a:t>準備使用的套件</a:t>
            </a:r>
            <a:endParaRPr>
              <a:latin typeface="Open Sans"/>
              <a:ea typeface="Open Sans"/>
              <a:cs typeface="Open Sans"/>
              <a:sym typeface="Open Sans"/>
            </a:endParaRPr>
          </a:p>
        </p:txBody>
      </p:sp>
      <p:sp>
        <p:nvSpPr>
          <p:cNvPr id="512" name="Google Shape;512;p79"/>
          <p:cNvSpPr txBox="1"/>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2400" u="none" cap="none" strike="noStrike">
                <a:solidFill>
                  <a:srgbClr val="000000"/>
                </a:solidFill>
                <a:latin typeface="Open Sans"/>
                <a:ea typeface="Open Sans"/>
                <a:cs typeface="Open Sans"/>
                <a:sym typeface="Open Sans"/>
              </a:rPr>
              <a:t>資料處理 </a:t>
            </a:r>
            <a:r>
              <a:rPr b="0" i="0" lang="zh-TW" sz="2400" u="none" cap="none" strike="noStrike">
                <a:solidFill>
                  <a:schemeClr val="dk1"/>
                </a:solidFill>
                <a:latin typeface="Open Sans"/>
                <a:ea typeface="Open Sans"/>
                <a:cs typeface="Open Sans"/>
                <a:sym typeface="Open Sans"/>
              </a:rPr>
              <a:t>–</a:t>
            </a:r>
            <a:r>
              <a:rPr b="0" i="0" lang="zh-TW" sz="2400" u="none" cap="none" strike="noStrike">
                <a:solidFill>
                  <a:srgbClr val="000000"/>
                </a:solidFill>
                <a:latin typeface="Open Sans"/>
                <a:ea typeface="Open Sans"/>
                <a:cs typeface="Open Sans"/>
                <a:sym typeface="Open Sans"/>
              </a:rPr>
              <a:t> </a:t>
            </a:r>
            <a:r>
              <a:rPr b="1" i="0" lang="zh-TW" sz="2400" u="none" cap="none" strike="noStrike">
                <a:solidFill>
                  <a:srgbClr val="000000"/>
                </a:solidFill>
                <a:latin typeface="Open Sans"/>
                <a:ea typeface="Open Sans"/>
                <a:cs typeface="Open Sans"/>
                <a:sym typeface="Open Sans"/>
              </a:rPr>
              <a:t>Pandas, Numpy</a:t>
            </a:r>
            <a:endParaRPr b="0" i="0" sz="1800" u="none" cap="none" strike="noStrike">
              <a:solidFill>
                <a:srgbClr val="000000"/>
              </a:solidFill>
              <a:latin typeface="Open Sans"/>
              <a:ea typeface="Open Sans"/>
              <a:cs typeface="Open Sans"/>
              <a:sym typeface="Open Sans"/>
            </a:endParaRPr>
          </a:p>
          <a:p>
            <a:pPr indent="457200" lvl="0" marL="0" marR="0" rtl="0" algn="l">
              <a:lnSpc>
                <a:spcPct val="100000"/>
              </a:lnSpc>
              <a:spcBef>
                <a:spcPts val="1600"/>
              </a:spcBef>
              <a:spcAft>
                <a:spcPts val="0"/>
              </a:spcAft>
              <a:buClr>
                <a:srgbClr val="000000"/>
              </a:buClr>
              <a:buSzPts val="1800"/>
              <a:buFont typeface="Arial"/>
              <a:buNone/>
            </a:pPr>
            <a:r>
              <a:rPr b="0" i="0" lang="zh-TW" sz="1800" u="none" cap="none" strike="noStrike">
                <a:solidFill>
                  <a:srgbClr val="000000"/>
                </a:solidFill>
                <a:latin typeface="Open Sans"/>
                <a:ea typeface="Open Sans"/>
                <a:cs typeface="Open Sans"/>
                <a:sym typeface="Open Sans"/>
              </a:rPr>
              <a:t>Pandas：Python 表格資料處理的重要工具</a:t>
            </a:r>
            <a:endParaRPr b="0" i="0" sz="1800" u="none" cap="none" strike="noStrike">
              <a:solidFill>
                <a:srgbClr val="000000"/>
              </a:solidFill>
              <a:latin typeface="Open Sans"/>
              <a:ea typeface="Open Sans"/>
              <a:cs typeface="Open Sans"/>
              <a:sym typeface="Open Sans"/>
            </a:endParaRPr>
          </a:p>
          <a:p>
            <a:pPr indent="0" lvl="0" marL="457200" marR="0" rtl="0" algn="l">
              <a:lnSpc>
                <a:spcPct val="100000"/>
              </a:lnSpc>
              <a:spcBef>
                <a:spcPts val="1600"/>
              </a:spcBef>
              <a:spcAft>
                <a:spcPts val="0"/>
              </a:spcAft>
              <a:buClr>
                <a:srgbClr val="000000"/>
              </a:buClr>
              <a:buSzPts val="1800"/>
              <a:buFont typeface="Arial"/>
              <a:buNone/>
            </a:pPr>
            <a:r>
              <a:rPr b="0" i="0" lang="zh-TW" sz="1800" u="none" cap="none" strike="noStrike">
                <a:solidFill>
                  <a:srgbClr val="000000"/>
                </a:solidFill>
                <a:latin typeface="Open Sans"/>
                <a:ea typeface="Open Sans"/>
                <a:cs typeface="Open Sans"/>
                <a:sym typeface="Open Sans"/>
              </a:rPr>
              <a:t>Numpy：針對多維陣列的平行運算進行優化的強大函式庫</a:t>
            </a:r>
            <a:endParaRPr b="0" i="0" sz="18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a:p>
            <a:pPr indent="-342900" lvl="0" marL="457200" marR="0" rtl="0" algn="l">
              <a:lnSpc>
                <a:spcPct val="100000"/>
              </a:lnSpc>
              <a:spcBef>
                <a:spcPts val="0"/>
              </a:spcBef>
              <a:spcAft>
                <a:spcPts val="0"/>
              </a:spcAft>
              <a:buClr>
                <a:srgbClr val="000000"/>
              </a:buClr>
              <a:buSzPts val="1800"/>
              <a:buFont typeface="Arial"/>
              <a:buChar char="•"/>
            </a:pPr>
            <a:r>
              <a:rPr b="0" i="0" lang="zh-TW" sz="2400" u="none" cap="none" strike="noStrike">
                <a:solidFill>
                  <a:srgbClr val="000000"/>
                </a:solidFill>
                <a:latin typeface="Open Sans"/>
                <a:ea typeface="Open Sans"/>
                <a:cs typeface="Open Sans"/>
                <a:sym typeface="Open Sans"/>
              </a:rPr>
              <a:t>繪圖相關 – </a:t>
            </a:r>
            <a:r>
              <a:rPr b="1" i="0" lang="zh-TW" sz="2400" u="none" cap="none" strike="noStrike">
                <a:solidFill>
                  <a:srgbClr val="000000"/>
                </a:solidFill>
                <a:latin typeface="Open Sans"/>
                <a:ea typeface="Open Sans"/>
                <a:cs typeface="Open Sans"/>
                <a:sym typeface="Open Sans"/>
              </a:rPr>
              <a:t>Matplotlib, Seaborn</a:t>
            </a:r>
            <a:endParaRPr b="1" i="0" sz="2400" u="none" cap="none" strike="noStrike">
              <a:solidFill>
                <a:srgbClr val="000000"/>
              </a:solidFill>
              <a:latin typeface="Open Sans"/>
              <a:ea typeface="Open Sans"/>
              <a:cs typeface="Open Sans"/>
              <a:sym typeface="Open Sans"/>
            </a:endParaRPr>
          </a:p>
          <a:p>
            <a:pPr indent="0" lvl="0" marL="457200" marR="0" rtl="0" algn="l">
              <a:lnSpc>
                <a:spcPct val="100000"/>
              </a:lnSpc>
              <a:spcBef>
                <a:spcPts val="1600"/>
              </a:spcBef>
              <a:spcAft>
                <a:spcPts val="0"/>
              </a:spcAft>
              <a:buClr>
                <a:srgbClr val="000000"/>
              </a:buClr>
              <a:buSzPts val="1800"/>
              <a:buFont typeface="Arial"/>
              <a:buNone/>
            </a:pPr>
            <a:r>
              <a:rPr b="0" i="0" lang="zh-TW" sz="1800" u="none" cap="none" strike="noStrike">
                <a:solidFill>
                  <a:srgbClr val="000000"/>
                </a:solidFill>
                <a:latin typeface="Open Sans"/>
                <a:ea typeface="Open Sans"/>
                <a:cs typeface="Open Sans"/>
                <a:sym typeface="Open Sans"/>
              </a:rPr>
              <a:t>Matplotlib：Python 內最常被使用到的繪圖套件</a:t>
            </a:r>
            <a:endParaRPr b="0" i="0" sz="1800" u="none" cap="none" strike="noStrike">
              <a:solidFill>
                <a:srgbClr val="000000"/>
              </a:solidFill>
              <a:latin typeface="Open Sans"/>
              <a:ea typeface="Open Sans"/>
              <a:cs typeface="Open Sans"/>
              <a:sym typeface="Open Sans"/>
            </a:endParaRPr>
          </a:p>
          <a:p>
            <a:pPr indent="0" lvl="0" marL="457200" marR="0" rtl="0" algn="l">
              <a:lnSpc>
                <a:spcPct val="100000"/>
              </a:lnSpc>
              <a:spcBef>
                <a:spcPts val="1600"/>
              </a:spcBef>
              <a:spcAft>
                <a:spcPts val="0"/>
              </a:spcAft>
              <a:buClr>
                <a:srgbClr val="000000"/>
              </a:buClr>
              <a:buSzPts val="1800"/>
              <a:buFont typeface="Arial"/>
              <a:buNone/>
            </a:pPr>
            <a:r>
              <a:rPr b="0" i="0" lang="zh-TW" sz="1800" u="none" cap="none" strike="noStrike">
                <a:solidFill>
                  <a:srgbClr val="000000"/>
                </a:solidFill>
                <a:latin typeface="Open Sans"/>
                <a:ea typeface="Open Sans"/>
                <a:cs typeface="Open Sans"/>
                <a:sym typeface="Open Sans"/>
              </a:rPr>
              <a:t>Seaborn：以matplotlib為底層的高階繪圖套件</a:t>
            </a:r>
            <a:endParaRPr b="0" i="0" sz="1800" u="none" cap="none" strike="noStrike">
              <a:solidFill>
                <a:srgbClr val="000000"/>
              </a:solidFill>
              <a:latin typeface="Open Sans"/>
              <a:ea typeface="Open Sans"/>
              <a:cs typeface="Open Sans"/>
              <a:sym typeface="Open Sans"/>
            </a:endParaRPr>
          </a:p>
          <a:p>
            <a:pPr indent="-22860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80"/>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518" name="Google Shape;518;p80"/>
          <p:cNvSpPr txBox="1"/>
          <p:nvPr>
            <p:ph type="title"/>
          </p:nvPr>
        </p:nvSpPr>
        <p:spPr>
          <a:xfrm>
            <a:off x="457750" y="3487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SzPts val="2400"/>
              <a:buNone/>
            </a:pPr>
            <a:r>
              <a:rPr lang="zh-TW">
                <a:latin typeface="Open Sans"/>
                <a:ea typeface="Open Sans"/>
                <a:cs typeface="Open Sans"/>
                <a:sym typeface="Open Sans"/>
              </a:rPr>
              <a:t>套件使用方式</a:t>
            </a:r>
            <a:endParaRPr>
              <a:latin typeface="Open Sans"/>
              <a:ea typeface="Open Sans"/>
              <a:cs typeface="Open Sans"/>
              <a:sym typeface="Open Sans"/>
            </a:endParaRPr>
          </a:p>
        </p:txBody>
      </p:sp>
      <p:sp>
        <p:nvSpPr>
          <p:cNvPr id="519" name="Google Shape;519;p80"/>
          <p:cNvSpPr txBox="1"/>
          <p:nvPr/>
        </p:nvSpPr>
        <p:spPr>
          <a:xfrm>
            <a:off x="1254575" y="1399975"/>
            <a:ext cx="69693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20" name="Google Shape;520;p80"/>
          <p:cNvSpPr/>
          <p:nvPr/>
        </p:nvSpPr>
        <p:spPr>
          <a:xfrm>
            <a:off x="734100" y="1166975"/>
            <a:ext cx="7675800" cy="3095100"/>
          </a:xfrm>
          <a:prstGeom prst="roundRect">
            <a:avLst>
              <a:gd fmla="val 16667" name="adj"/>
            </a:avLst>
          </a:prstGeom>
          <a:solidFill>
            <a:srgbClr val="EFEFEF"/>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t/>
            </a:r>
            <a:endParaRPr b="1" i="0" sz="3000" u="none" cap="none" strike="noStrike">
              <a:solidFill>
                <a:schemeClr val="dk1"/>
              </a:solidFill>
              <a:highlight>
                <a:srgbClr val="F4CCCC"/>
              </a:highlight>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1" i="0" lang="zh-TW" sz="3000" u="none" cap="none" strike="noStrike">
                <a:solidFill>
                  <a:srgbClr val="38761D"/>
                </a:solidFill>
                <a:latin typeface="Arial"/>
                <a:ea typeface="Arial"/>
                <a:cs typeface="Arial"/>
                <a:sym typeface="Arial"/>
              </a:rPr>
              <a:t>import</a:t>
            </a:r>
            <a:r>
              <a:rPr b="1" i="0" lang="zh-TW" sz="3000" u="none" cap="none" strike="noStrike">
                <a:solidFill>
                  <a:srgbClr val="000000"/>
                </a:solidFill>
                <a:latin typeface="Arial"/>
                <a:ea typeface="Arial"/>
                <a:cs typeface="Arial"/>
                <a:sym typeface="Arial"/>
              </a:rPr>
              <a:t> pandas </a:t>
            </a:r>
            <a:r>
              <a:rPr b="1" i="0" lang="zh-TW" sz="3000" u="none" cap="none" strike="noStrike">
                <a:solidFill>
                  <a:srgbClr val="38761D"/>
                </a:solidFill>
                <a:latin typeface="Arial"/>
                <a:ea typeface="Arial"/>
                <a:cs typeface="Arial"/>
                <a:sym typeface="Arial"/>
              </a:rPr>
              <a:t>as</a:t>
            </a:r>
            <a:r>
              <a:rPr b="1" i="0" lang="zh-TW" sz="3000" u="none" cap="none" strike="noStrike">
                <a:solidFill>
                  <a:srgbClr val="000000"/>
                </a:solidFill>
                <a:latin typeface="Arial"/>
                <a:ea typeface="Arial"/>
                <a:cs typeface="Arial"/>
                <a:sym typeface="Arial"/>
              </a:rPr>
              <a:t> pd</a:t>
            </a:r>
            <a:endParaRPr b="1" i="0" sz="30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1" i="0" lang="zh-TW" sz="3000" u="none" cap="none" strike="noStrike">
                <a:solidFill>
                  <a:srgbClr val="38761D"/>
                </a:solidFill>
                <a:latin typeface="Arial"/>
                <a:ea typeface="Arial"/>
                <a:cs typeface="Arial"/>
                <a:sym typeface="Arial"/>
              </a:rPr>
              <a:t>import</a:t>
            </a:r>
            <a:r>
              <a:rPr b="1" i="0" lang="zh-TW" sz="3000" u="none" cap="none" strike="noStrike">
                <a:solidFill>
                  <a:srgbClr val="000000"/>
                </a:solidFill>
                <a:latin typeface="Arial"/>
                <a:ea typeface="Arial"/>
                <a:cs typeface="Arial"/>
                <a:sym typeface="Arial"/>
              </a:rPr>
              <a:t> numpy </a:t>
            </a:r>
            <a:r>
              <a:rPr b="1" i="0" lang="zh-TW" sz="3000" u="none" cap="none" strike="noStrike">
                <a:solidFill>
                  <a:srgbClr val="38761D"/>
                </a:solidFill>
                <a:latin typeface="Arial"/>
                <a:ea typeface="Arial"/>
                <a:cs typeface="Arial"/>
                <a:sym typeface="Arial"/>
              </a:rPr>
              <a:t>as</a:t>
            </a:r>
            <a:r>
              <a:rPr b="1" i="0" lang="zh-TW" sz="3000" u="none" cap="none" strike="noStrike">
                <a:solidFill>
                  <a:srgbClr val="000000"/>
                </a:solidFill>
                <a:latin typeface="Arial"/>
                <a:ea typeface="Arial"/>
                <a:cs typeface="Arial"/>
                <a:sym typeface="Arial"/>
              </a:rPr>
              <a:t> np</a:t>
            </a:r>
            <a:endParaRPr b="1" i="0" sz="30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1" i="0" lang="zh-TW" sz="3000" u="none" cap="none" strike="noStrike">
                <a:solidFill>
                  <a:srgbClr val="38761D"/>
                </a:solidFill>
                <a:latin typeface="Arial"/>
                <a:ea typeface="Arial"/>
                <a:cs typeface="Arial"/>
                <a:sym typeface="Arial"/>
              </a:rPr>
              <a:t>import</a:t>
            </a:r>
            <a:r>
              <a:rPr b="1" i="0" lang="zh-TW" sz="3000" u="none" cap="none" strike="noStrike">
                <a:solidFill>
                  <a:srgbClr val="000000"/>
                </a:solidFill>
                <a:latin typeface="Arial"/>
                <a:ea typeface="Arial"/>
                <a:cs typeface="Arial"/>
                <a:sym typeface="Arial"/>
              </a:rPr>
              <a:t> matplotlib.pyplot </a:t>
            </a:r>
            <a:r>
              <a:rPr b="1" i="0" lang="zh-TW" sz="3000" u="none" cap="none" strike="noStrike">
                <a:solidFill>
                  <a:srgbClr val="38761D"/>
                </a:solidFill>
                <a:latin typeface="Arial"/>
                <a:ea typeface="Arial"/>
                <a:cs typeface="Arial"/>
                <a:sym typeface="Arial"/>
              </a:rPr>
              <a:t>as</a:t>
            </a:r>
            <a:r>
              <a:rPr b="1" i="0" lang="zh-TW" sz="3000" u="none" cap="none" strike="noStrike">
                <a:solidFill>
                  <a:srgbClr val="000000"/>
                </a:solidFill>
                <a:latin typeface="Arial"/>
                <a:ea typeface="Arial"/>
                <a:cs typeface="Arial"/>
                <a:sym typeface="Arial"/>
              </a:rPr>
              <a:t> plt</a:t>
            </a:r>
            <a:endParaRPr b="0" i="0" sz="30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1" i="0" lang="zh-TW" sz="3000" u="none" cap="none" strike="noStrike">
                <a:solidFill>
                  <a:srgbClr val="38761D"/>
                </a:solidFill>
                <a:latin typeface="Arial"/>
                <a:ea typeface="Arial"/>
                <a:cs typeface="Arial"/>
                <a:sym typeface="Arial"/>
              </a:rPr>
              <a:t>import</a:t>
            </a:r>
            <a:r>
              <a:rPr b="1" i="0" lang="zh-TW" sz="3000" u="none" cap="none" strike="noStrike">
                <a:solidFill>
                  <a:srgbClr val="000000"/>
                </a:solidFill>
                <a:latin typeface="Arial"/>
                <a:ea typeface="Arial"/>
                <a:cs typeface="Arial"/>
                <a:sym typeface="Arial"/>
              </a:rPr>
              <a:t> seaborn </a:t>
            </a:r>
            <a:r>
              <a:rPr b="1" i="0" lang="zh-TW" sz="3000" u="none" cap="none" strike="noStrike">
                <a:solidFill>
                  <a:srgbClr val="38761D"/>
                </a:solidFill>
                <a:latin typeface="Arial"/>
                <a:ea typeface="Arial"/>
                <a:cs typeface="Arial"/>
                <a:sym typeface="Arial"/>
              </a:rPr>
              <a:t>as</a:t>
            </a:r>
            <a:r>
              <a:rPr b="1" i="0" lang="zh-TW" sz="3000" u="none" cap="none" strike="noStrike">
                <a:solidFill>
                  <a:srgbClr val="000000"/>
                </a:solidFill>
                <a:latin typeface="Arial"/>
                <a:ea typeface="Arial"/>
                <a:cs typeface="Arial"/>
                <a:sym typeface="Arial"/>
              </a:rPr>
              <a:t> sns</a:t>
            </a:r>
            <a:endParaRPr b="0" i="0" sz="3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2400" u="none" cap="none" strike="noStrike">
              <a:solidFill>
                <a:srgbClr val="1A1A1A"/>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1"/>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526" name="Google Shape;526;p8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Font typeface="Arial"/>
              <a:buNone/>
            </a:pPr>
            <a:r>
              <a:rPr b="0" i="0" lang="zh-TW" sz="2400" u="none" cap="none" strike="noStrike">
                <a:solidFill>
                  <a:srgbClr val="1A1A1A"/>
                </a:solidFill>
                <a:latin typeface="Arial"/>
                <a:ea typeface="Arial"/>
                <a:cs typeface="Arial"/>
                <a:sym typeface="Arial"/>
              </a:rPr>
              <a:t>總覽</a:t>
            </a:r>
            <a:endParaRPr/>
          </a:p>
        </p:txBody>
      </p:sp>
      <p:graphicFrame>
        <p:nvGraphicFramePr>
          <p:cNvPr id="527" name="Google Shape;527;p81"/>
          <p:cNvGraphicFramePr/>
          <p:nvPr/>
        </p:nvGraphicFramePr>
        <p:xfrm>
          <a:off x="1726200" y="1830050"/>
          <a:ext cx="3000000" cy="3000000"/>
        </p:xfrm>
        <a:graphic>
          <a:graphicData uri="http://schemas.openxmlformats.org/drawingml/2006/table">
            <a:tbl>
              <a:tblPr bandRow="1" firstRow="1">
                <a:noFill/>
                <a:tableStyleId>{D2355E23-E900-4C0D-9E67-6000516B07E4}</a:tableStyleId>
              </a:tblPr>
              <a:tblGrid>
                <a:gridCol w="2553100"/>
                <a:gridCol w="3138500"/>
              </a:tblGrid>
              <a:tr h="37085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import </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載入套件</a:t>
                      </a:r>
                      <a:endParaRPr b="0" i="0" sz="1400" u="none" cap="none" strike="noStrike">
                        <a:solidFill>
                          <a:srgbClr val="000000"/>
                        </a:solidFill>
                        <a:latin typeface="Arial"/>
                        <a:ea typeface="Arial"/>
                        <a:cs typeface="Arial"/>
                        <a:sym typeface="Arial"/>
                      </a:endParaRPr>
                    </a:p>
                  </a:txBody>
                  <a:tcPr marT="45725" marB="45725" marR="91450" marL="914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.shape</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查看行數和列數</a:t>
                      </a:r>
                      <a:endParaRPr sz="1400" u="none" cap="none" strike="noStrike"/>
                    </a:p>
                  </a:txBody>
                  <a:tcPr marT="45725" marB="45725" marR="91450" marL="914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.head(n)</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查看DataFrame對象的前n行</a:t>
                      </a:r>
                      <a:endParaRPr sz="1400" u="none" cap="none" strike="noStrike"/>
                    </a:p>
                  </a:txBody>
                  <a:tcPr marT="45725" marB="45725" marR="91450" marL="91450" anchor="ctr"/>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.info()</a:t>
                      </a:r>
                      <a:endParaRPr sz="1400" u="none" cap="none" strike="noStrike"/>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查看索引、數據類型和內存信息</a:t>
                      </a:r>
                      <a:endParaRPr sz="1400" u="none" cap="none" strike="noStrike"/>
                    </a:p>
                  </a:txBody>
                  <a:tcPr marT="45725" marB="45725" marR="91450" marL="91450"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82"/>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533" name="Google Shape;533;p82"/>
          <p:cNvSpPr/>
          <p:nvPr/>
        </p:nvSpPr>
        <p:spPr>
          <a:xfrm>
            <a:off x="418300" y="943675"/>
            <a:ext cx="8229600" cy="435300"/>
          </a:xfrm>
          <a:prstGeom prst="roundRect">
            <a:avLst>
              <a:gd fmla="val 16667" name="adj"/>
            </a:avLst>
          </a:prstGeom>
          <a:solidFill>
            <a:srgbClr val="CFE2F3"/>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rgbClr val="1A1A1A"/>
                </a:solidFill>
                <a:latin typeface="Arial"/>
                <a:ea typeface="Arial"/>
                <a:cs typeface="Arial"/>
                <a:sym typeface="Arial"/>
              </a:rPr>
              <a:t>import pandas as pd</a:t>
            </a:r>
            <a:endParaRPr b="1" i="0" sz="2400" u="none" cap="none" strike="noStrike">
              <a:solidFill>
                <a:srgbClr val="1A1A1A"/>
              </a:solidFill>
              <a:latin typeface="Arial"/>
              <a:ea typeface="Arial"/>
              <a:cs typeface="Arial"/>
              <a:sym typeface="Arial"/>
            </a:endParaRPr>
          </a:p>
        </p:txBody>
      </p:sp>
      <p:sp>
        <p:nvSpPr>
          <p:cNvPr id="534" name="Google Shape;534;p82"/>
          <p:cNvSpPr txBox="1"/>
          <p:nvPr>
            <p:ph type="title"/>
          </p:nvPr>
        </p:nvSpPr>
        <p:spPr>
          <a:xfrm>
            <a:off x="457750" y="272575"/>
            <a:ext cx="5058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1A1A1A"/>
              </a:buClr>
              <a:buSzPts val="2400"/>
              <a:buFont typeface="Arial"/>
              <a:buNone/>
            </a:pPr>
            <a:r>
              <a:rPr b="0" i="0" lang="zh-TW" sz="3000" u="none" cap="none" strike="noStrike">
                <a:solidFill>
                  <a:srgbClr val="1A1A1A"/>
                </a:solidFill>
                <a:latin typeface="Arial"/>
                <a:ea typeface="Arial"/>
                <a:cs typeface="Arial"/>
                <a:sym typeface="Arial"/>
              </a:rPr>
              <a:t>載入資料處理利器 : Pandas</a:t>
            </a:r>
            <a:endParaRPr b="1" i="0" sz="3000" u="none" cap="none" strike="noStrike">
              <a:solidFill>
                <a:srgbClr val="1A1A1A"/>
              </a:solidFill>
              <a:latin typeface="Arial"/>
              <a:ea typeface="Arial"/>
              <a:cs typeface="Arial"/>
              <a:sym typeface="Arial"/>
            </a:endParaRPr>
          </a:p>
        </p:txBody>
      </p:sp>
      <p:sp>
        <p:nvSpPr>
          <p:cNvPr id="535" name="Google Shape;535;p82"/>
          <p:cNvSpPr txBox="1"/>
          <p:nvPr/>
        </p:nvSpPr>
        <p:spPr>
          <a:xfrm>
            <a:off x="457750" y="1642555"/>
            <a:ext cx="8463300" cy="22734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1" i="0" lang="zh-TW" sz="2400" u="none" cap="none" strike="noStrike">
                <a:solidFill>
                  <a:srgbClr val="000000"/>
                </a:solidFill>
                <a:latin typeface="Arial"/>
                <a:ea typeface="Arial"/>
                <a:cs typeface="Arial"/>
                <a:sym typeface="Arial"/>
              </a:rPr>
              <a:t>99%以上</a:t>
            </a:r>
            <a:r>
              <a:rPr b="0" i="0" lang="zh-TW" sz="2400" u="none" cap="none" strike="noStrike">
                <a:solidFill>
                  <a:srgbClr val="000000"/>
                </a:solidFill>
                <a:latin typeface="Arial"/>
                <a:ea typeface="Arial"/>
                <a:cs typeface="Arial"/>
                <a:sym typeface="Arial"/>
              </a:rPr>
              <a:t>使用 Python </a:t>
            </a:r>
            <a:r>
              <a:rPr b="1" i="0" lang="zh-TW" sz="2400" u="none" cap="none" strike="noStrike">
                <a:solidFill>
                  <a:srgbClr val="000000"/>
                </a:solidFill>
                <a:latin typeface="Arial"/>
                <a:ea typeface="Arial"/>
                <a:cs typeface="Arial"/>
                <a:sym typeface="Arial"/>
              </a:rPr>
              <a:t>資料處理</a:t>
            </a:r>
            <a:r>
              <a:rPr b="0" i="0" lang="zh-TW" sz="2400" u="none" cap="none" strike="noStrike">
                <a:solidFill>
                  <a:srgbClr val="000000"/>
                </a:solidFill>
                <a:latin typeface="Arial"/>
                <a:ea typeface="Arial"/>
                <a:cs typeface="Arial"/>
                <a:sym typeface="Arial"/>
              </a:rPr>
              <a:t>的專案, 都會使用 Pandas</a:t>
            </a:r>
            <a:endParaRPr b="0" i="0" sz="2400" u="none" cap="none" strike="noStrike">
              <a:solidFill>
                <a:srgbClr val="000000"/>
              </a:solidFill>
              <a:latin typeface="Arial"/>
              <a:ea typeface="Arial"/>
              <a:cs typeface="Arial"/>
              <a:sym typeface="Arial"/>
            </a:endParaRPr>
          </a:p>
          <a:p>
            <a:pPr indent="0" lvl="0" marL="424815" marR="5080" rtl="0" algn="l">
              <a:lnSpc>
                <a:spcPct val="114599"/>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chemeClr val="dk1"/>
                </a:solidFill>
                <a:latin typeface="Arial"/>
                <a:ea typeface="Arial"/>
                <a:cs typeface="Arial"/>
                <a:sym typeface="Arial"/>
              </a:rPr>
              <a:t>Pandas 是 Python 資料分析的重要工具, 功能包含</a:t>
            </a:r>
            <a:r>
              <a:rPr b="1" i="0" lang="zh-TW" sz="2400" u="none" cap="none" strike="noStrike">
                <a:solidFill>
                  <a:schemeClr val="dk1"/>
                </a:solidFill>
                <a:latin typeface="Arial"/>
                <a:ea typeface="Arial"/>
                <a:cs typeface="Arial"/>
                <a:sym typeface="Arial"/>
              </a:rPr>
              <a:t>特徵工程</a:t>
            </a:r>
            <a:r>
              <a:rPr b="0" i="0" lang="zh-TW" sz="2400" u="none" cap="none" strike="noStrike">
                <a:solidFill>
                  <a:schemeClr val="dk1"/>
                </a:solidFill>
                <a:latin typeface="Arial"/>
                <a:ea typeface="Arial"/>
                <a:cs typeface="Arial"/>
                <a:sym typeface="Arial"/>
              </a:rPr>
              <a:t>, </a:t>
            </a:r>
            <a:r>
              <a:rPr b="1" i="0" lang="zh-TW" sz="2400" u="none" cap="none" strike="noStrike">
                <a:solidFill>
                  <a:schemeClr val="dk1"/>
                </a:solidFill>
                <a:latin typeface="Arial"/>
                <a:ea typeface="Arial"/>
                <a:cs typeface="Arial"/>
                <a:sym typeface="Arial"/>
              </a:rPr>
              <a:t>遺失值處理</a:t>
            </a:r>
            <a:r>
              <a:rPr b="0" i="0" lang="zh-TW" sz="2400" u="none" cap="none" strike="noStrike">
                <a:solidFill>
                  <a:schemeClr val="dk1"/>
                </a:solidFill>
                <a:latin typeface="Arial"/>
                <a:ea typeface="Arial"/>
                <a:cs typeface="Arial"/>
                <a:sym typeface="Arial"/>
              </a:rPr>
              <a:t>, 以及檔案讀寫....</a:t>
            </a:r>
            <a:endParaRPr b="0" i="0" sz="2400" u="none" cap="none" strike="noStrike">
              <a:solidFill>
                <a:srgbClr val="000000"/>
              </a:solidFill>
              <a:latin typeface="Arial"/>
              <a:ea typeface="Arial"/>
              <a:cs typeface="Arial"/>
              <a:sym typeface="Arial"/>
            </a:endParaRPr>
          </a:p>
          <a:p>
            <a:pPr indent="0" lvl="0" marL="424815" marR="5080" rtl="0" algn="l">
              <a:lnSpc>
                <a:spcPct val="114599"/>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本例 : 搭配 </a:t>
            </a:r>
            <a:r>
              <a:rPr b="1" i="0" lang="zh-TW" sz="2400" u="none" cap="none" strike="noStrike">
                <a:solidFill>
                  <a:srgbClr val="000000"/>
                </a:solidFill>
                <a:latin typeface="Arial"/>
                <a:ea typeface="Arial"/>
                <a:cs typeface="Arial"/>
                <a:sym typeface="Arial"/>
              </a:rPr>
              <a:t>seaborn</a:t>
            </a:r>
            <a:r>
              <a:rPr b="0" i="0" lang="zh-TW" sz="2400" u="none" cap="none" strike="noStrike">
                <a:solidFill>
                  <a:srgbClr val="000000"/>
                </a:solidFill>
                <a:latin typeface="Arial"/>
                <a:ea typeface="Arial"/>
                <a:cs typeface="Arial"/>
                <a:sym typeface="Arial"/>
              </a:rPr>
              <a:t> 函式庫, 生成更進階的資料視覺化</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pic>
        <p:nvPicPr>
          <p:cNvPr id="540" name="Google Shape;540;p83"/>
          <p:cNvPicPr preferRelativeResize="0"/>
          <p:nvPr/>
        </p:nvPicPr>
        <p:blipFill rotWithShape="1">
          <a:blip r:embed="rId3">
            <a:alphaModFix/>
          </a:blip>
          <a:srcRect b="0" l="0" r="0" t="0"/>
          <a:stretch/>
        </p:blipFill>
        <p:spPr>
          <a:xfrm>
            <a:off x="-378423" y="0"/>
            <a:ext cx="10340856" cy="5143501"/>
          </a:xfrm>
          <a:prstGeom prst="rect">
            <a:avLst/>
          </a:prstGeom>
          <a:noFill/>
          <a:ln>
            <a:noFill/>
          </a:ln>
        </p:spPr>
      </p:pic>
      <p:sp>
        <p:nvSpPr>
          <p:cNvPr id="541" name="Google Shape;541;p83"/>
          <p:cNvSpPr txBox="1"/>
          <p:nvPr>
            <p:ph idx="1" type="body"/>
          </p:nvPr>
        </p:nvSpPr>
        <p:spPr>
          <a:xfrm>
            <a:off x="293921" y="3723050"/>
            <a:ext cx="7127700" cy="596100"/>
          </a:xfrm>
          <a:prstGeom prst="rect">
            <a:avLst/>
          </a:prstGeom>
          <a:noFill/>
          <a:ln>
            <a:noFill/>
          </a:ln>
        </p:spPr>
        <p:txBody>
          <a:bodyPr anchorCtr="0" anchor="t" bIns="26775" lIns="26775" spcFirstLastPara="1" rIns="26775" wrap="square" tIns="26775">
            <a:noAutofit/>
          </a:bodyPr>
          <a:lstStyle/>
          <a:p>
            <a:pPr indent="0" lvl="0" marL="0" marR="0" rtl="0" algn="l">
              <a:lnSpc>
                <a:spcPct val="100000"/>
              </a:lnSpc>
              <a:spcBef>
                <a:spcPts val="0"/>
              </a:spcBef>
              <a:spcAft>
                <a:spcPts val="0"/>
              </a:spcAft>
              <a:buClr>
                <a:schemeClr val="dk1"/>
              </a:buClr>
              <a:buSzPts val="4800"/>
              <a:buFont typeface="Arial"/>
              <a:buNone/>
            </a:pPr>
            <a:r>
              <a:rPr b="0" i="0" lang="zh-TW" sz="3200" u="none" cap="none" strike="noStrike">
                <a:solidFill>
                  <a:srgbClr val="99D9FE"/>
                </a:solidFill>
                <a:latin typeface="Arial"/>
                <a:ea typeface="Arial"/>
                <a:cs typeface="Arial"/>
                <a:sym typeface="Arial"/>
              </a:rPr>
              <a:t>鐵達尼號災難</a:t>
            </a:r>
            <a:r>
              <a:rPr lang="zh-TW" sz="3200">
                <a:solidFill>
                  <a:srgbClr val="99D9FE"/>
                </a:solidFill>
              </a:rPr>
              <a:t>資料</a:t>
            </a:r>
            <a:r>
              <a:rPr b="0" i="0" lang="zh-TW" sz="3200" u="none" cap="none" strike="noStrike">
                <a:solidFill>
                  <a:srgbClr val="99D9FE"/>
                </a:solidFill>
                <a:latin typeface="Arial"/>
                <a:ea typeface="Arial"/>
                <a:cs typeface="Arial"/>
                <a:sym typeface="Arial"/>
              </a:rPr>
              <a:t>分析</a:t>
            </a:r>
            <a:endParaRPr/>
          </a:p>
          <a:p>
            <a:pPr indent="0" lvl="0" marL="0" marR="0" rtl="0" algn="l">
              <a:lnSpc>
                <a:spcPct val="100000"/>
              </a:lnSpc>
              <a:spcBef>
                <a:spcPts val="0"/>
              </a:spcBef>
              <a:spcAft>
                <a:spcPts val="0"/>
              </a:spcAft>
              <a:buClr>
                <a:schemeClr val="dk1"/>
              </a:buClr>
              <a:buSzPts val="4800"/>
              <a:buFont typeface="Arial"/>
              <a:buNone/>
            </a:pPr>
            <a:r>
              <a:t/>
            </a:r>
            <a:endParaRPr b="0" i="0" sz="3600" u="none" cap="none" strike="noStrike">
              <a:solidFill>
                <a:srgbClr val="99D9FE"/>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Google Shape;546;p84"/>
          <p:cNvPicPr preferRelativeResize="0"/>
          <p:nvPr/>
        </p:nvPicPr>
        <p:blipFill rotWithShape="1">
          <a:blip r:embed="rId3">
            <a:alphaModFix/>
          </a:blip>
          <a:srcRect b="52426" l="300" r="48837" t="0"/>
          <a:stretch/>
        </p:blipFill>
        <p:spPr>
          <a:xfrm>
            <a:off x="4771586" y="2120362"/>
            <a:ext cx="3837633" cy="1817076"/>
          </a:xfrm>
          <a:prstGeom prst="rect">
            <a:avLst/>
          </a:prstGeom>
          <a:noFill/>
          <a:ln>
            <a:noFill/>
          </a:ln>
        </p:spPr>
      </p:pic>
      <p:sp>
        <p:nvSpPr>
          <p:cNvPr id="547" name="Google Shape;547;p84"/>
          <p:cNvSpPr txBox="1"/>
          <p:nvPr>
            <p:ph idx="4294967295" type="ctrTitle"/>
          </p:nvPr>
        </p:nvSpPr>
        <p:spPr>
          <a:xfrm>
            <a:off x="464100" y="211175"/>
            <a:ext cx="8520600" cy="630600"/>
          </a:xfrm>
          <a:prstGeom prst="rect">
            <a:avLst/>
          </a:prstGeom>
          <a:noFill/>
          <a:ln>
            <a:noFill/>
          </a:ln>
        </p:spPr>
        <p:txBody>
          <a:bodyPr anchorCtr="0" anchor="ctr" bIns="26775" lIns="26775" spcFirstLastPara="1" rIns="26775" wrap="square" tIns="26775">
            <a:noAutofit/>
          </a:bodyPr>
          <a:lstStyle/>
          <a:p>
            <a:pPr indent="0" lvl="0" marL="0" marR="0" rtl="0" algn="l">
              <a:lnSpc>
                <a:spcPct val="115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匯入資料</a:t>
            </a:r>
            <a:endParaRPr b="0" i="0" sz="3000" u="none" cap="none" strike="noStrike">
              <a:solidFill>
                <a:srgbClr val="1A1A1A"/>
              </a:solidFill>
              <a:latin typeface="Arial"/>
              <a:ea typeface="Arial"/>
              <a:cs typeface="Arial"/>
              <a:sym typeface="Arial"/>
            </a:endParaRPr>
          </a:p>
        </p:txBody>
      </p:sp>
      <p:sp>
        <p:nvSpPr>
          <p:cNvPr id="548" name="Google Shape;548;p84"/>
          <p:cNvSpPr txBox="1"/>
          <p:nvPr/>
        </p:nvSpPr>
        <p:spPr>
          <a:xfrm>
            <a:off x="4365025" y="880425"/>
            <a:ext cx="4717200" cy="79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0000"/>
              </a:solidFill>
              <a:latin typeface="Arial"/>
              <a:ea typeface="Arial"/>
              <a:cs typeface="Arial"/>
              <a:sym typeface="Arial"/>
            </a:endParaRPr>
          </a:p>
        </p:txBody>
      </p:sp>
      <p:pic>
        <p:nvPicPr>
          <p:cNvPr id="549" name="Google Shape;549;p84"/>
          <p:cNvPicPr preferRelativeResize="0"/>
          <p:nvPr/>
        </p:nvPicPr>
        <p:blipFill rotWithShape="1">
          <a:blip r:embed="rId4">
            <a:alphaModFix/>
          </a:blip>
          <a:srcRect b="0" l="0" r="0" t="0"/>
          <a:stretch/>
        </p:blipFill>
        <p:spPr>
          <a:xfrm>
            <a:off x="355577" y="2120362"/>
            <a:ext cx="4251523" cy="1817075"/>
          </a:xfrm>
          <a:prstGeom prst="rect">
            <a:avLst/>
          </a:prstGeom>
          <a:noFill/>
          <a:ln>
            <a:noFill/>
          </a:ln>
        </p:spPr>
      </p:pic>
      <p:sp>
        <p:nvSpPr>
          <p:cNvPr id="550" name="Google Shape;550;p84"/>
          <p:cNvSpPr txBox="1"/>
          <p:nvPr/>
        </p:nvSpPr>
        <p:spPr>
          <a:xfrm>
            <a:off x="4928400" y="1527011"/>
            <a:ext cx="4056300" cy="5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2. 一次匯入兩個 CSV</a:t>
            </a:r>
            <a:endParaRPr b="0" i="0" sz="2400" u="none" cap="none" strike="noStrike">
              <a:solidFill>
                <a:srgbClr val="000000"/>
              </a:solidFill>
              <a:latin typeface="Arial"/>
              <a:ea typeface="Arial"/>
              <a:cs typeface="Arial"/>
              <a:sym typeface="Arial"/>
            </a:endParaRPr>
          </a:p>
        </p:txBody>
      </p:sp>
      <p:sp>
        <p:nvSpPr>
          <p:cNvPr id="551" name="Google Shape;551;p84"/>
          <p:cNvSpPr/>
          <p:nvPr/>
        </p:nvSpPr>
        <p:spPr>
          <a:xfrm>
            <a:off x="6469684" y="3028899"/>
            <a:ext cx="1519800" cy="37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84"/>
          <p:cNvSpPr txBox="1"/>
          <p:nvPr/>
        </p:nvSpPr>
        <p:spPr>
          <a:xfrm>
            <a:off x="646126" y="1527011"/>
            <a:ext cx="3960900" cy="59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Arial"/>
                <a:ea typeface="Arial"/>
                <a:cs typeface="Arial"/>
                <a:sym typeface="Arial"/>
              </a:rPr>
              <a:t>1.執行此 cell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Arial"/>
              <a:ea typeface="Arial"/>
              <a:cs typeface="Arial"/>
              <a:sym typeface="Arial"/>
            </a:endParaRPr>
          </a:p>
        </p:txBody>
      </p:sp>
      <p:sp>
        <p:nvSpPr>
          <p:cNvPr id="553" name="Google Shape;553;p84"/>
          <p:cNvSpPr/>
          <p:nvPr/>
        </p:nvSpPr>
        <p:spPr>
          <a:xfrm>
            <a:off x="376597" y="2193326"/>
            <a:ext cx="290400" cy="31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84"/>
          <p:cNvSpPr/>
          <p:nvPr/>
        </p:nvSpPr>
        <p:spPr>
          <a:xfrm>
            <a:off x="737677" y="3545525"/>
            <a:ext cx="524700" cy="318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4"/>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556" name="Google Shape;556;p84"/>
          <p:cNvSpPr/>
          <p:nvPr/>
        </p:nvSpPr>
        <p:spPr>
          <a:xfrm>
            <a:off x="6480584" y="2490883"/>
            <a:ext cx="1887000" cy="516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4"/>
          <p:cNvSpPr/>
          <p:nvPr/>
        </p:nvSpPr>
        <p:spPr>
          <a:xfrm>
            <a:off x="5132725" y="2965325"/>
            <a:ext cx="524700" cy="1791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85"/>
          <p:cNvSpPr txBox="1"/>
          <p:nvPr>
            <p:ph idx="4294967295" type="ctrTitle"/>
          </p:nvPr>
        </p:nvSpPr>
        <p:spPr>
          <a:xfrm>
            <a:off x="464100" y="211175"/>
            <a:ext cx="8520600" cy="630600"/>
          </a:xfrm>
          <a:prstGeom prst="rect">
            <a:avLst/>
          </a:prstGeom>
          <a:noFill/>
          <a:ln>
            <a:noFill/>
          </a:ln>
        </p:spPr>
        <p:txBody>
          <a:bodyPr anchorCtr="0" anchor="ctr" bIns="26775" lIns="26775" spcFirstLastPara="1" rIns="26775" wrap="square" tIns="26775">
            <a:noAutofit/>
          </a:bodyPr>
          <a:lstStyle/>
          <a:p>
            <a:pPr indent="0" lvl="0" marL="0" marR="0" rtl="0" algn="l">
              <a:lnSpc>
                <a:spcPct val="115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匯入資料</a:t>
            </a:r>
            <a:endParaRPr b="0" i="0" sz="3000" u="none" cap="none" strike="noStrike">
              <a:solidFill>
                <a:srgbClr val="1A1A1A"/>
              </a:solidFill>
              <a:latin typeface="Arial"/>
              <a:ea typeface="Arial"/>
              <a:cs typeface="Arial"/>
              <a:sym typeface="Arial"/>
            </a:endParaRPr>
          </a:p>
        </p:txBody>
      </p:sp>
      <p:sp>
        <p:nvSpPr>
          <p:cNvPr id="563" name="Google Shape;563;p85"/>
          <p:cNvSpPr txBox="1"/>
          <p:nvPr/>
        </p:nvSpPr>
        <p:spPr>
          <a:xfrm>
            <a:off x="404050" y="977775"/>
            <a:ext cx="5776200" cy="5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2400" u="none" cap="none" strike="noStrike">
                <a:solidFill>
                  <a:srgbClr val="000000"/>
                </a:solidFill>
                <a:latin typeface="Arial"/>
                <a:ea typeface="Arial"/>
                <a:cs typeface="Arial"/>
                <a:sym typeface="Arial"/>
              </a:rPr>
              <a:t>成功匯入，呈現以下畫面</a:t>
            </a:r>
            <a:endParaRPr b="0" i="0" sz="2400" u="none" cap="none" strike="noStrike">
              <a:solidFill>
                <a:srgbClr val="000000"/>
              </a:solidFill>
              <a:latin typeface="Arial"/>
              <a:ea typeface="Arial"/>
              <a:cs typeface="Arial"/>
              <a:sym typeface="Arial"/>
            </a:endParaRPr>
          </a:p>
        </p:txBody>
      </p:sp>
      <p:sp>
        <p:nvSpPr>
          <p:cNvPr id="564" name="Google Shape;564;p85"/>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565" name="Google Shape;565;p85"/>
          <p:cNvPicPr preferRelativeResize="0"/>
          <p:nvPr/>
        </p:nvPicPr>
        <p:blipFill rotWithShape="1">
          <a:blip r:embed="rId3">
            <a:alphaModFix/>
          </a:blip>
          <a:srcRect b="0" l="0" r="0" t="0"/>
          <a:stretch/>
        </p:blipFill>
        <p:spPr>
          <a:xfrm>
            <a:off x="1351375" y="1630375"/>
            <a:ext cx="6446850" cy="2661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4200"/>
              <a:buFont typeface="Arial"/>
              <a:buNone/>
            </a:pPr>
            <a:r>
              <a:rPr b="1" lang="zh-TW">
                <a:latin typeface="Open Sans"/>
                <a:ea typeface="Open Sans"/>
                <a:cs typeface="Open Sans"/>
                <a:sym typeface="Open Sans"/>
              </a:rPr>
              <a:t>課程內容</a:t>
            </a:r>
            <a:endParaRPr b="1">
              <a:latin typeface="Open Sans"/>
              <a:ea typeface="Open Sans"/>
              <a:cs typeface="Open Sans"/>
              <a:sym typeface="Open Sans"/>
            </a:endParaRPr>
          </a:p>
        </p:txBody>
      </p:sp>
      <p:sp>
        <p:nvSpPr>
          <p:cNvPr id="332" name="Google Shape;332;p5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p>
            <a:pPr indent="-381000" lvl="0" marL="457200" marR="0" rtl="0" algn="ctr">
              <a:lnSpc>
                <a:spcPct val="100000"/>
              </a:lnSpc>
              <a:spcBef>
                <a:spcPts val="0"/>
              </a:spcBef>
              <a:spcAft>
                <a:spcPts val="0"/>
              </a:spcAft>
              <a:buClr>
                <a:schemeClr val="dk2"/>
              </a:buClr>
              <a:buSzPts val="2100"/>
              <a:buFont typeface="Arial"/>
              <a:buNone/>
            </a:pPr>
            <a:r>
              <a:rPr lang="zh-TW">
                <a:latin typeface="Open Sans"/>
                <a:ea typeface="Open Sans"/>
                <a:cs typeface="Open Sans"/>
                <a:sym typeface="Open Sans"/>
              </a:rPr>
              <a:t>手把手的資料分析</a:t>
            </a:r>
            <a:endParaRPr>
              <a:latin typeface="Open Sans"/>
              <a:ea typeface="Open Sans"/>
              <a:cs typeface="Open Sans"/>
              <a:sym typeface="Open Sans"/>
            </a:endParaRPr>
          </a:p>
        </p:txBody>
      </p:sp>
      <p:sp>
        <p:nvSpPr>
          <p:cNvPr id="333" name="Google Shape;333;p5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Python 資料分析</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Font typeface="Arial"/>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EDA</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Font typeface="Arial"/>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資料視覺化</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Font typeface="Arial"/>
              <a:buNone/>
            </a:pPr>
            <a:r>
              <a:t/>
            </a:r>
            <a:endParaRPr>
              <a:latin typeface="Open Sans"/>
              <a:ea typeface="Open Sans"/>
              <a:cs typeface="Open Sans"/>
              <a:sym typeface="Open Sans"/>
            </a:endParaRPr>
          </a:p>
        </p:txBody>
      </p:sp>
      <p:sp>
        <p:nvSpPr>
          <p:cNvPr id="334" name="Google Shape;334;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000000"/>
                </a:solidFill>
                <a:latin typeface="Arial"/>
                <a:ea typeface="Arial"/>
                <a:cs typeface="Arial"/>
                <a:sym typeface="Arial"/>
              </a:rPr>
              <a:t>查看資料</a:t>
            </a:r>
            <a:endParaRPr b="0" i="0" sz="2600" u="none" cap="none" strike="noStrike">
              <a:solidFill>
                <a:srgbClr val="1A1A1A"/>
              </a:solidFill>
              <a:latin typeface="Arial"/>
              <a:ea typeface="Arial"/>
              <a:cs typeface="Arial"/>
              <a:sym typeface="Arial"/>
            </a:endParaRPr>
          </a:p>
        </p:txBody>
      </p:sp>
      <p:sp>
        <p:nvSpPr>
          <p:cNvPr id="571" name="Google Shape;571;p86"/>
          <p:cNvSpPr/>
          <p:nvPr/>
        </p:nvSpPr>
        <p:spPr>
          <a:xfrm>
            <a:off x="418300" y="943675"/>
            <a:ext cx="8266200" cy="9789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print("data set shape: ", df.shape)</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df.head() # 看前五筆資料</a:t>
            </a:r>
            <a:endParaRPr b="1" i="0" sz="24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800" u="none" cap="none" strike="noStrike">
              <a:solidFill>
                <a:srgbClr val="000000"/>
              </a:solidFill>
              <a:latin typeface="Calibri"/>
              <a:ea typeface="Calibri"/>
              <a:cs typeface="Calibri"/>
              <a:sym typeface="Calibri"/>
            </a:endParaRPr>
          </a:p>
        </p:txBody>
      </p:sp>
      <p:pic>
        <p:nvPicPr>
          <p:cNvPr id="572" name="Google Shape;572;p86"/>
          <p:cNvPicPr preferRelativeResize="0"/>
          <p:nvPr/>
        </p:nvPicPr>
        <p:blipFill rotWithShape="1">
          <a:blip r:embed="rId3">
            <a:alphaModFix/>
          </a:blip>
          <a:srcRect b="0" l="2286" r="1253" t="0"/>
          <a:stretch/>
        </p:blipFill>
        <p:spPr>
          <a:xfrm>
            <a:off x="201825" y="2227375"/>
            <a:ext cx="8827900" cy="2035701"/>
          </a:xfrm>
          <a:prstGeom prst="rect">
            <a:avLst/>
          </a:prstGeom>
          <a:noFill/>
          <a:ln>
            <a:noFill/>
          </a:ln>
        </p:spPr>
      </p:pic>
      <p:sp>
        <p:nvSpPr>
          <p:cNvPr id="573" name="Google Shape;573;p86"/>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8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Columns</a:t>
            </a:r>
            <a:endParaRPr b="0" i="0" sz="3000" u="none" cap="none" strike="noStrike">
              <a:solidFill>
                <a:srgbClr val="1A1A1A"/>
              </a:solidFill>
              <a:latin typeface="Arial"/>
              <a:ea typeface="Arial"/>
              <a:cs typeface="Arial"/>
              <a:sym typeface="Arial"/>
            </a:endParaRPr>
          </a:p>
        </p:txBody>
      </p:sp>
      <p:pic>
        <p:nvPicPr>
          <p:cNvPr id="579" name="Google Shape;579;p87"/>
          <p:cNvPicPr preferRelativeResize="0"/>
          <p:nvPr/>
        </p:nvPicPr>
        <p:blipFill rotWithShape="1">
          <a:blip r:embed="rId3">
            <a:alphaModFix/>
          </a:blip>
          <a:srcRect b="54920" l="0" r="0" t="0"/>
          <a:stretch/>
        </p:blipFill>
        <p:spPr>
          <a:xfrm>
            <a:off x="84275" y="820850"/>
            <a:ext cx="8975451" cy="896750"/>
          </a:xfrm>
          <a:prstGeom prst="rect">
            <a:avLst/>
          </a:prstGeom>
          <a:noFill/>
          <a:ln>
            <a:noFill/>
          </a:ln>
        </p:spPr>
      </p:pic>
      <p:graphicFrame>
        <p:nvGraphicFramePr>
          <p:cNvPr id="580" name="Google Shape;580;p87"/>
          <p:cNvGraphicFramePr/>
          <p:nvPr/>
        </p:nvGraphicFramePr>
        <p:xfrm>
          <a:off x="676603" y="1870000"/>
          <a:ext cx="3000000" cy="3000000"/>
        </p:xfrm>
        <a:graphic>
          <a:graphicData uri="http://schemas.openxmlformats.org/drawingml/2006/table">
            <a:tbl>
              <a:tblPr>
                <a:noFill/>
                <a:tableStyleId>{D2355E23-E900-4C0D-9E67-6000516B07E4}</a:tableStyleId>
              </a:tblPr>
              <a:tblGrid>
                <a:gridCol w="1268450"/>
                <a:gridCol w="2351050"/>
                <a:gridCol w="1022000"/>
                <a:gridCol w="3394525"/>
              </a:tblGrid>
              <a:tr h="454700">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t>欄位名稱</a:t>
                      </a:r>
                      <a:endParaRPr sz="12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t>解釋</a:t>
                      </a:r>
                      <a:endParaRPr sz="12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t>欄位名稱</a:t>
                      </a:r>
                      <a:endParaRPr sz="12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t>解釋</a:t>
                      </a:r>
                      <a:endParaRPr sz="12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4675">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latin typeface="Verdana"/>
                          <a:ea typeface="Verdana"/>
                          <a:cs typeface="Verdana"/>
                          <a:sym typeface="Verdana"/>
                        </a:rPr>
                        <a:t>PassengerId</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zh-TW" sz="1200" u="none" cap="none" strike="noStrike">
                          <a:latin typeface="Verdana"/>
                          <a:ea typeface="Verdana"/>
                          <a:cs typeface="Verdana"/>
                          <a:sym typeface="Verdana"/>
                        </a:rPr>
                        <a:t>ID for per passenger</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SibSp</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latin typeface="Verdana"/>
                          <a:ea typeface="Verdana"/>
                          <a:cs typeface="Verdana"/>
                          <a:sym typeface="Verdana"/>
                        </a:rPr>
                        <a:t>Number of siblings/spouses aboard</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4675">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Survived</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latin typeface="Verdana"/>
                          <a:ea typeface="Verdana"/>
                          <a:cs typeface="Verdana"/>
                          <a:sym typeface="Verdana"/>
                        </a:rPr>
                        <a:t>Survived (1) or died (0)</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Parch</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latin typeface="Verdana"/>
                          <a:ea typeface="Verdana"/>
                          <a:cs typeface="Verdana"/>
                          <a:sym typeface="Verdana"/>
                        </a:rPr>
                        <a:t>Number of parents/children aboard</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4675">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Pclass</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latin typeface="Verdana"/>
                          <a:ea typeface="Verdana"/>
                          <a:cs typeface="Verdana"/>
                          <a:sym typeface="Verdana"/>
                        </a:rPr>
                        <a:t>Ticket class</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Ticket</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latin typeface="Verdana"/>
                          <a:ea typeface="Verdana"/>
                          <a:cs typeface="Verdana"/>
                          <a:sym typeface="Verdana"/>
                        </a:rPr>
                        <a:t>Ticket number</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4675">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Name</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solidFill>
                            <a:schemeClr val="dk1"/>
                          </a:solidFill>
                          <a:latin typeface="Verdana"/>
                          <a:ea typeface="Verdana"/>
                          <a:cs typeface="Verdana"/>
                          <a:sym typeface="Verdana"/>
                        </a:rPr>
                        <a:t>Name of </a:t>
                      </a:r>
                      <a:r>
                        <a:rPr lang="zh-TW" sz="1200" u="none" cap="none" strike="noStrike">
                          <a:latin typeface="Verdana"/>
                          <a:ea typeface="Verdana"/>
                          <a:cs typeface="Verdana"/>
                          <a:sym typeface="Verdana"/>
                        </a:rPr>
                        <a:t>passenger</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Fare</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latin typeface="Verdana"/>
                          <a:ea typeface="Verdana"/>
                          <a:cs typeface="Verdana"/>
                          <a:sym typeface="Verdana"/>
                        </a:rPr>
                        <a:t>Fare</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4675">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Sex</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solidFill>
                            <a:schemeClr val="dk1"/>
                          </a:solidFill>
                          <a:latin typeface="Verdana"/>
                          <a:ea typeface="Verdana"/>
                          <a:cs typeface="Verdana"/>
                          <a:sym typeface="Verdana"/>
                        </a:rPr>
                        <a:t>Sex of </a:t>
                      </a:r>
                      <a:r>
                        <a:rPr lang="zh-TW" sz="1200" u="none" cap="none" strike="noStrike">
                          <a:latin typeface="Verdana"/>
                          <a:ea typeface="Verdana"/>
                          <a:cs typeface="Verdana"/>
                          <a:sym typeface="Verdana"/>
                        </a:rPr>
                        <a:t>passenger</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Cabin</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latin typeface="Verdana"/>
                          <a:ea typeface="Verdana"/>
                          <a:cs typeface="Verdana"/>
                          <a:sym typeface="Verdana"/>
                        </a:rPr>
                        <a:t>Cabin</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4675">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Age</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chemeClr val="dk1"/>
                        </a:buClr>
                        <a:buSzPts val="1500"/>
                        <a:buFont typeface="Arial"/>
                        <a:buNone/>
                      </a:pPr>
                      <a:r>
                        <a:rPr lang="zh-TW" sz="1200" u="none" cap="none" strike="noStrike">
                          <a:solidFill>
                            <a:schemeClr val="dk1"/>
                          </a:solidFill>
                          <a:latin typeface="Verdana"/>
                          <a:ea typeface="Verdana"/>
                          <a:cs typeface="Verdana"/>
                          <a:sym typeface="Verdana"/>
                        </a:rPr>
                        <a:t>Age of </a:t>
                      </a:r>
                      <a:r>
                        <a:rPr lang="zh-TW" sz="1200" u="none" cap="none" strike="noStrike">
                          <a:latin typeface="Verdana"/>
                          <a:ea typeface="Verdana"/>
                          <a:cs typeface="Verdana"/>
                          <a:sym typeface="Verdana"/>
                        </a:rPr>
                        <a:t>passenger</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200" u="none" cap="none" strike="noStrike">
                          <a:latin typeface="Verdana"/>
                          <a:ea typeface="Verdana"/>
                          <a:cs typeface="Verdana"/>
                          <a:sym typeface="Verdana"/>
                        </a:rPr>
                        <a:t>Embarked</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zh-TW" sz="1200" u="none" cap="none" strike="noStrike">
                          <a:latin typeface="Verdana"/>
                          <a:ea typeface="Verdana"/>
                          <a:cs typeface="Verdana"/>
                          <a:sym typeface="Verdana"/>
                        </a:rPr>
                        <a:t>Port of embarkation</a:t>
                      </a:r>
                      <a:endParaRPr sz="1200" u="none" cap="none" strike="noStrike">
                        <a:latin typeface="Verdana"/>
                        <a:ea typeface="Verdana"/>
                        <a:cs typeface="Verdana"/>
                        <a:sym typeface="Verdana"/>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81" name="Google Shape;581;p87"/>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8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000000"/>
                </a:solidFill>
                <a:latin typeface="Arial"/>
                <a:ea typeface="Arial"/>
                <a:cs typeface="Arial"/>
                <a:sym typeface="Arial"/>
              </a:rPr>
              <a:t>觀察資料</a:t>
            </a:r>
            <a:endParaRPr b="0" i="0" sz="2600" u="none" cap="none" strike="noStrike">
              <a:solidFill>
                <a:srgbClr val="1A1A1A"/>
              </a:solidFill>
              <a:latin typeface="Arial"/>
              <a:ea typeface="Arial"/>
              <a:cs typeface="Arial"/>
              <a:sym typeface="Arial"/>
            </a:endParaRPr>
          </a:p>
        </p:txBody>
      </p:sp>
      <p:sp>
        <p:nvSpPr>
          <p:cNvPr id="587" name="Google Shape;587;p88"/>
          <p:cNvSpPr/>
          <p:nvPr/>
        </p:nvSpPr>
        <p:spPr>
          <a:xfrm>
            <a:off x="438900" y="940125"/>
            <a:ext cx="8266200" cy="8763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chemeClr val="dk1"/>
                </a:solidFill>
                <a:latin typeface="Arial"/>
                <a:ea typeface="Arial"/>
                <a:cs typeface="Arial"/>
                <a:sym typeface="Arial"/>
              </a:rPr>
              <a:t>df.info()</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chemeClr val="dk1"/>
                </a:solidFill>
                <a:latin typeface="Arial"/>
                <a:ea typeface="Arial"/>
                <a:cs typeface="Arial"/>
                <a:sym typeface="Arial"/>
              </a:rPr>
              <a:t># Cabin , Age , Embarked 有許多NA --&gt;要補值</a:t>
            </a:r>
            <a:endParaRPr b="1" i="0" sz="1800" u="none" cap="none" strike="noStrike">
              <a:solidFill>
                <a:schemeClr val="dk1"/>
              </a:solidFill>
              <a:latin typeface="Arial"/>
              <a:ea typeface="Arial"/>
              <a:cs typeface="Arial"/>
              <a:sym typeface="Arial"/>
            </a:endParaRPr>
          </a:p>
        </p:txBody>
      </p:sp>
      <p:sp>
        <p:nvSpPr>
          <p:cNvPr id="588" name="Google Shape;588;p88"/>
          <p:cNvSpPr txBox="1"/>
          <p:nvPr/>
        </p:nvSpPr>
        <p:spPr>
          <a:xfrm>
            <a:off x="2050000" y="1694750"/>
            <a:ext cx="5510100" cy="3302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PassengerId    891 non-null int64</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Survived       891 non-null int64</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Pclass         891 non-null int64</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Name           891 non-null object</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Sex            891 non-null object</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rgbClr val="FF0000"/>
                </a:solidFill>
                <a:highlight>
                  <a:srgbClr val="FFFFFF"/>
                </a:highlight>
                <a:latin typeface="Courier New"/>
                <a:ea typeface="Courier New"/>
                <a:cs typeface="Courier New"/>
                <a:sym typeface="Courier New"/>
              </a:rPr>
              <a:t>Age            714 non-null float64</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SibSp          891 non-null int64</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Parch          891 non-null int64</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Ticket         891 non-null object</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Fare           891 non-null float64</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rgbClr val="FF0000"/>
                </a:solidFill>
                <a:highlight>
                  <a:srgbClr val="FFFFFF"/>
                </a:highlight>
                <a:latin typeface="Courier New"/>
                <a:ea typeface="Courier New"/>
                <a:cs typeface="Courier New"/>
                <a:sym typeface="Courier New"/>
              </a:rPr>
              <a:t>Cabin          204 non-null object</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rgbClr val="FF0000"/>
                </a:solidFill>
                <a:highlight>
                  <a:srgbClr val="FFFFFF"/>
                </a:highlight>
                <a:latin typeface="Courier New"/>
                <a:ea typeface="Courier New"/>
                <a:cs typeface="Courier New"/>
                <a:sym typeface="Courier New"/>
              </a:rPr>
              <a:t>Embarked       889 non-null object</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dtypes: float64(2), int64(5), object(5)</a:t>
            </a:r>
            <a:br>
              <a:rPr b="1" i="0" lang="zh-TW" sz="1200" u="none" cap="none" strike="noStrike">
                <a:solidFill>
                  <a:schemeClr val="dk1"/>
                </a:solidFill>
                <a:highlight>
                  <a:srgbClr val="FFFFFF"/>
                </a:highlight>
                <a:latin typeface="Courier New"/>
                <a:ea typeface="Courier New"/>
                <a:cs typeface="Courier New"/>
                <a:sym typeface="Courier New"/>
              </a:rPr>
            </a:br>
            <a:r>
              <a:rPr b="1" i="0" lang="zh-TW" sz="1200" u="none" cap="none" strike="noStrike">
                <a:solidFill>
                  <a:schemeClr val="dk1"/>
                </a:solidFill>
                <a:highlight>
                  <a:srgbClr val="FFFFFF"/>
                </a:highlight>
                <a:latin typeface="Courier New"/>
                <a:ea typeface="Courier New"/>
                <a:cs typeface="Courier New"/>
                <a:sym typeface="Courier New"/>
              </a:rPr>
              <a:t>memory usage: 83.6+ KB</a:t>
            </a:r>
            <a:endParaRPr b="1" i="0" sz="1200" u="none" cap="none" strike="noStrike">
              <a:solidFill>
                <a:schemeClr val="dk1"/>
              </a:solidFill>
              <a:highlight>
                <a:srgbClr val="FFFFFF"/>
              </a:highlight>
              <a:latin typeface="Courier New"/>
              <a:ea typeface="Courier New"/>
              <a:cs typeface="Courier New"/>
              <a:sym typeface="Courier New"/>
            </a:endParaRPr>
          </a:p>
        </p:txBody>
      </p:sp>
      <p:sp>
        <p:nvSpPr>
          <p:cNvPr id="589" name="Google Shape;589;p88"/>
          <p:cNvSpPr/>
          <p:nvPr/>
        </p:nvSpPr>
        <p:spPr>
          <a:xfrm>
            <a:off x="3319025" y="1926375"/>
            <a:ext cx="543600" cy="2584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88"/>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9"/>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596" name="Google Shape;596;p89"/>
          <p:cNvSpPr txBox="1"/>
          <p:nvPr>
            <p:ph type="title"/>
          </p:nvPr>
        </p:nvSpPr>
        <p:spPr>
          <a:xfrm>
            <a:off x="457750" y="2725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1A1A1A"/>
              </a:buClr>
              <a:buSzPts val="2400"/>
              <a:buFont typeface="Arial"/>
              <a:buNone/>
            </a:pPr>
            <a:r>
              <a:rPr b="0" i="0" lang="zh-TW" sz="3000" u="none" cap="none" strike="noStrike">
                <a:solidFill>
                  <a:srgbClr val="1A1A1A"/>
                </a:solidFill>
                <a:latin typeface="Arial"/>
                <a:ea typeface="Arial"/>
                <a:cs typeface="Arial"/>
                <a:sym typeface="Arial"/>
              </a:rPr>
              <a:t>如何描述資料集？</a:t>
            </a:r>
            <a:endParaRPr b="0" i="0" sz="3000" u="none" cap="none" strike="noStrike">
              <a:solidFill>
                <a:srgbClr val="1A1A1A"/>
              </a:solidFill>
              <a:latin typeface="Arial"/>
              <a:ea typeface="Arial"/>
              <a:cs typeface="Arial"/>
              <a:sym typeface="Arial"/>
            </a:endParaRPr>
          </a:p>
        </p:txBody>
      </p:sp>
      <p:sp>
        <p:nvSpPr>
          <p:cNvPr id="597" name="Google Shape;597;p89"/>
          <p:cNvSpPr txBox="1"/>
          <p:nvPr/>
        </p:nvSpPr>
        <p:spPr>
          <a:xfrm>
            <a:off x="457750" y="1020173"/>
            <a:ext cx="8463300" cy="29898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如何描述資料？</a:t>
            </a:r>
            <a:endParaRPr b="0" i="0" sz="2400" u="none" cap="none" strike="noStrike">
              <a:solidFill>
                <a:srgbClr val="000000"/>
              </a:solidFill>
              <a:latin typeface="Arial"/>
              <a:ea typeface="Arial"/>
              <a:cs typeface="Arial"/>
              <a:sym typeface="Arial"/>
            </a:endParaRPr>
          </a:p>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每個欄位彼此之間有什麼不同？</a:t>
            </a:r>
            <a:endParaRPr b="0" i="0" sz="2400" u="none" cap="none" strike="noStrike">
              <a:solidFill>
                <a:srgbClr val="000000"/>
              </a:solidFill>
              <a:latin typeface="Arial"/>
              <a:ea typeface="Arial"/>
              <a:cs typeface="Arial"/>
              <a:sym typeface="Arial"/>
            </a:endParaRPr>
          </a:p>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除了把資料表整個攤開來看，有什麼更有效率的方式？</a:t>
            </a:r>
            <a:endParaRPr b="0" i="0" sz="2400" u="none" cap="none" strike="noStrike">
              <a:solidFill>
                <a:srgbClr val="000000"/>
              </a:solidFill>
              <a:latin typeface="Arial"/>
              <a:ea typeface="Arial"/>
              <a:cs typeface="Arial"/>
              <a:sym typeface="Arial"/>
            </a:endParaRPr>
          </a:p>
          <a:p>
            <a:pPr indent="0" lvl="0" marL="0"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598" name="Google Shape;598;p89"/>
          <p:cNvSpPr txBox="1"/>
          <p:nvPr/>
        </p:nvSpPr>
        <p:spPr>
          <a:xfrm>
            <a:off x="859125" y="2284800"/>
            <a:ext cx="5039100" cy="57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zh-TW" sz="3000" u="none" cap="none" strike="noStrike">
                <a:solidFill>
                  <a:srgbClr val="FF0000"/>
                </a:solidFill>
                <a:latin typeface="Arial"/>
                <a:ea typeface="Arial"/>
                <a:cs typeface="Arial"/>
                <a:sym typeface="Arial"/>
              </a:rPr>
              <a:t>Ans:利用統計量</a:t>
            </a:r>
            <a:endParaRPr b="0" i="0" sz="3000" u="none" cap="none" strike="noStrike">
              <a:solidFill>
                <a:srgbClr val="FF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90"/>
          <p:cNvSpPr txBox="1"/>
          <p:nvPr>
            <p:ph idx="1" type="body"/>
          </p:nvPr>
        </p:nvSpPr>
        <p:spPr>
          <a:xfrm>
            <a:off x="1120575" y="210970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4000">
                <a:solidFill>
                  <a:srgbClr val="56BADC"/>
                </a:solidFill>
              </a:rPr>
              <a:t>資料分析</a:t>
            </a:r>
            <a:endParaRPr sz="4000">
              <a:solidFill>
                <a:srgbClr val="56BADC"/>
              </a:solidFill>
            </a:endParaRPr>
          </a:p>
        </p:txBody>
      </p:sp>
      <p:sp>
        <p:nvSpPr>
          <p:cNvPr id="604" name="Google Shape;604;p90"/>
          <p:cNvSpPr txBox="1"/>
          <p:nvPr>
            <p:ph idx="1" type="body"/>
          </p:nvPr>
        </p:nvSpPr>
        <p:spPr>
          <a:xfrm>
            <a:off x="1143875" y="290875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3000">
                <a:solidFill>
                  <a:srgbClr val="56BADC"/>
                </a:solidFill>
              </a:rPr>
              <a:t>第二步  描述統計量</a:t>
            </a:r>
            <a:endParaRPr sz="3000">
              <a:solidFill>
                <a:srgbClr val="56BADC"/>
              </a:solidFill>
            </a:endParaRPr>
          </a:p>
        </p:txBody>
      </p:sp>
      <p:sp>
        <p:nvSpPr>
          <p:cNvPr id="605" name="Google Shape;605;p90"/>
          <p:cNvSpPr txBox="1"/>
          <p:nvPr>
            <p:ph idx="12" type="sldNum"/>
          </p:nvPr>
        </p:nvSpPr>
        <p:spPr>
          <a:xfrm>
            <a:off x="4482789" y="4978598"/>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91"/>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欄位資料數量</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集中趨勢指標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離散趨勢指標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偏態</a:t>
            </a:r>
            <a:endParaRPr strike="sngStrike">
              <a:solidFill>
                <a:srgbClr val="C0BFBF"/>
              </a:solidFill>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solidFill>
                <a:srgbClr val="C0BFBF"/>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相關係數</a:t>
            </a:r>
            <a:endParaRPr>
              <a:solidFill>
                <a:schemeClr val="dk2"/>
              </a:solidFill>
              <a:latin typeface="Open Sans"/>
              <a:ea typeface="Open Sans"/>
              <a:cs typeface="Open Sans"/>
              <a:sym typeface="Open Sans"/>
            </a:endParaRPr>
          </a:p>
        </p:txBody>
      </p:sp>
      <p:sp>
        <p:nvSpPr>
          <p:cNvPr id="611" name="Google Shape;611;p9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612" name="Google Shape;612;p91"/>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92"/>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Open Sans"/>
              <a:buChar char="●"/>
            </a:pPr>
            <a:r>
              <a:rPr b="1" lang="zh-TW">
                <a:solidFill>
                  <a:schemeClr val="dk1"/>
                </a:solidFill>
                <a:latin typeface="Open Sans"/>
                <a:ea typeface="Open Sans"/>
                <a:cs typeface="Open Sans"/>
                <a:sym typeface="Open Sans"/>
              </a:rPr>
              <a:t>欄位資料數量</a:t>
            </a:r>
            <a:endParaRPr b="1">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集中趨勢指標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離散趨勢指標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偏態</a:t>
            </a:r>
            <a:endParaRPr strike="sngStrike">
              <a:solidFill>
                <a:srgbClr val="C0BFBF"/>
              </a:solidFill>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solidFill>
                <a:srgbClr val="C0BFBF"/>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相關係數</a:t>
            </a:r>
            <a:endParaRPr>
              <a:solidFill>
                <a:schemeClr val="dk2"/>
              </a:solidFill>
              <a:latin typeface="Open Sans"/>
              <a:ea typeface="Open Sans"/>
              <a:cs typeface="Open Sans"/>
              <a:sym typeface="Open Sans"/>
            </a:endParaRPr>
          </a:p>
        </p:txBody>
      </p:sp>
      <p:sp>
        <p:nvSpPr>
          <p:cNvPr id="618" name="Google Shape;618;p92"/>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619" name="Google Shape;619;p92"/>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93"/>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lang="zh-TW">
                <a:solidFill>
                  <a:schemeClr val="dk1"/>
                </a:solidFill>
                <a:latin typeface="Open Sans"/>
                <a:ea typeface="Open Sans"/>
                <a:cs typeface="Open Sans"/>
                <a:sym typeface="Open Sans"/>
              </a:rPr>
              <a:t>欄位資料數量</a:t>
            </a:r>
            <a:endParaRPr>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t/>
            </a:r>
            <a:endParaRPr sz="1800">
              <a:latin typeface="Open Sans"/>
              <a:ea typeface="Open Sans"/>
              <a:cs typeface="Open Sans"/>
              <a:sym typeface="Open Sans"/>
            </a:endParaRPr>
          </a:p>
          <a:p>
            <a:pPr indent="0" lvl="0" marL="914400" rtl="0" algn="l">
              <a:lnSpc>
                <a:spcPct val="115000"/>
              </a:lnSpc>
              <a:spcBef>
                <a:spcPts val="1600"/>
              </a:spcBef>
              <a:spcAft>
                <a:spcPts val="0"/>
              </a:spcAft>
              <a:buSzPts val="1800"/>
              <a:buNone/>
            </a:pPr>
            <a:r>
              <a:t/>
            </a:r>
            <a:endParaRPr sz="1800">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常見用途：確認各欄位是否有遺漏的資料</a:t>
            </a:r>
            <a:endParaRPr sz="1800">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適用資料型態：所有類型</a:t>
            </a:r>
            <a:endParaRPr sz="1800">
              <a:latin typeface="Open Sans"/>
              <a:ea typeface="Open Sans"/>
              <a:cs typeface="Open Sans"/>
              <a:sym typeface="Open Sans"/>
            </a:endParaRPr>
          </a:p>
        </p:txBody>
      </p:sp>
      <p:sp>
        <p:nvSpPr>
          <p:cNvPr id="625" name="Google Shape;625;p93"/>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pic>
        <p:nvPicPr>
          <p:cNvPr id="626" name="Google Shape;626;p93"/>
          <p:cNvPicPr preferRelativeResize="0"/>
          <p:nvPr/>
        </p:nvPicPr>
        <p:blipFill rotWithShape="1">
          <a:blip r:embed="rId3">
            <a:alphaModFix/>
          </a:blip>
          <a:srcRect b="0" l="0" r="0" t="0"/>
          <a:stretch/>
        </p:blipFill>
        <p:spPr>
          <a:xfrm>
            <a:off x="5632463" y="2258238"/>
            <a:ext cx="1838325" cy="2695575"/>
          </a:xfrm>
          <a:prstGeom prst="rect">
            <a:avLst/>
          </a:prstGeom>
          <a:noFill/>
          <a:ln>
            <a:noFill/>
          </a:ln>
        </p:spPr>
      </p:pic>
      <p:sp>
        <p:nvSpPr>
          <p:cNvPr id="627" name="Google Shape;627;p93"/>
          <p:cNvSpPr/>
          <p:nvPr/>
        </p:nvSpPr>
        <p:spPr>
          <a:xfrm>
            <a:off x="857250" y="1505575"/>
            <a:ext cx="7705200" cy="6183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df.count() </a:t>
            </a:r>
            <a:endParaRPr b="1" i="0" sz="2400" u="none" cap="none" strike="noStrike">
              <a:solidFill>
                <a:schemeClr val="dk1"/>
              </a:solidFill>
              <a:latin typeface="Arial"/>
              <a:ea typeface="Arial"/>
              <a:cs typeface="Arial"/>
              <a:sym typeface="Arial"/>
            </a:endParaRPr>
          </a:p>
        </p:txBody>
      </p:sp>
      <p:sp>
        <p:nvSpPr>
          <p:cNvPr id="628" name="Google Shape;628;p93"/>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4"/>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Open Sans"/>
              <a:buChar char="●"/>
            </a:pPr>
            <a:r>
              <a:rPr lang="zh-TW">
                <a:solidFill>
                  <a:schemeClr val="dk1"/>
                </a:solidFill>
                <a:latin typeface="Open Sans"/>
                <a:ea typeface="Open Sans"/>
                <a:cs typeface="Open Sans"/>
                <a:sym typeface="Open Sans"/>
              </a:rPr>
              <a:t>欄位資料數量</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集中趨勢指標</a:t>
            </a:r>
            <a:endParaRPr b="1">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離散趨勢指標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偏態</a:t>
            </a:r>
            <a:endParaRPr strike="sngStrike">
              <a:solidFill>
                <a:srgbClr val="C0BFBF"/>
              </a:solidFill>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solidFill>
                <a:srgbClr val="C0BFBF"/>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相關係數</a:t>
            </a:r>
            <a:endParaRPr>
              <a:solidFill>
                <a:schemeClr val="dk2"/>
              </a:solidFill>
              <a:latin typeface="Open Sans"/>
              <a:ea typeface="Open Sans"/>
              <a:cs typeface="Open Sans"/>
              <a:sym typeface="Open Sans"/>
            </a:endParaRPr>
          </a:p>
        </p:txBody>
      </p:sp>
      <p:sp>
        <p:nvSpPr>
          <p:cNvPr id="634" name="Google Shape;634;p9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635" name="Google Shape;635;p94"/>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5"/>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集中趨勢指標-平均數</a:t>
            </a:r>
            <a:endParaRPr b="1">
              <a:latin typeface="Open Sans"/>
              <a:ea typeface="Open Sans"/>
              <a:cs typeface="Open Sans"/>
              <a:sym typeface="Open Sans"/>
            </a:endParaRPr>
          </a:p>
          <a:p>
            <a:pPr indent="0" lvl="0" marL="0" marR="0" rtl="0" algn="l">
              <a:lnSpc>
                <a:spcPct val="115000"/>
              </a:lnSpc>
              <a:spcBef>
                <a:spcPts val="0"/>
              </a:spcBef>
              <a:spcAft>
                <a:spcPts val="0"/>
              </a:spcAft>
              <a:buSzPts val="1800"/>
              <a:buNone/>
            </a:pPr>
            <a:r>
              <a:t/>
            </a:r>
            <a:endParaRPr sz="1800">
              <a:latin typeface="Open Sans"/>
              <a:ea typeface="Open Sans"/>
              <a:cs typeface="Open Sans"/>
              <a:sym typeface="Open Sans"/>
            </a:endParaRPr>
          </a:p>
          <a:p>
            <a:pPr indent="-342900" lvl="1" marL="914400" marR="0" rtl="0" algn="l">
              <a:lnSpc>
                <a:spcPct val="115000"/>
              </a:lnSpc>
              <a:spcBef>
                <a:spcPts val="0"/>
              </a:spcBef>
              <a:spcAft>
                <a:spcPts val="0"/>
              </a:spcAft>
              <a:buClr>
                <a:schemeClr val="dk2"/>
              </a:buClr>
              <a:buSzPts val="1800"/>
              <a:buFont typeface="Open Sans"/>
              <a:buChar char="○"/>
            </a:pPr>
            <a:r>
              <a:t/>
            </a:r>
            <a:endParaRPr sz="1800">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solidFill>
                  <a:schemeClr val="dk1"/>
                </a:solidFill>
                <a:latin typeface="Open Sans"/>
                <a:ea typeface="Open Sans"/>
                <a:cs typeface="Open Sans"/>
                <a:sym typeface="Open Sans"/>
              </a:rPr>
              <a:t>平均數(Mean)：資料數值加總後除以資料筆數</a:t>
            </a:r>
            <a:endParaRPr sz="1800">
              <a:solidFill>
                <a:schemeClr val="dk1"/>
              </a:solidFill>
              <a:latin typeface="Open Sans"/>
              <a:ea typeface="Open Sans"/>
              <a:cs typeface="Open Sans"/>
              <a:sym typeface="Open Sans"/>
            </a:endParaRPr>
          </a:p>
          <a:p>
            <a:pPr indent="-342900" lvl="1" marL="914400" rtl="0" algn="l">
              <a:lnSpc>
                <a:spcPct val="100000"/>
              </a:lnSpc>
              <a:spcBef>
                <a:spcPts val="0"/>
              </a:spcBef>
              <a:spcAft>
                <a:spcPts val="0"/>
              </a:spcAft>
              <a:buClr>
                <a:schemeClr val="dk1"/>
              </a:buClr>
              <a:buSzPts val="1800"/>
              <a:buChar char="○"/>
            </a:pPr>
            <a:r>
              <a:rPr lang="zh-TW" sz="1800">
                <a:solidFill>
                  <a:schemeClr val="dk1"/>
                </a:solidFill>
                <a:latin typeface="Open Sans"/>
                <a:ea typeface="Open Sans"/>
                <a:cs typeface="Open Sans"/>
                <a:sym typeface="Open Sans"/>
              </a:rPr>
              <a:t>df[</a:t>
            </a:r>
            <a:r>
              <a:rPr lang="zh-TW" sz="1800">
                <a:solidFill>
                  <a:srgbClr val="980000"/>
                </a:solidFill>
                <a:latin typeface="Open Sans"/>
                <a:ea typeface="Open Sans"/>
                <a:cs typeface="Open Sans"/>
                <a:sym typeface="Open Sans"/>
              </a:rPr>
              <a:t>“Age”</a:t>
            </a:r>
            <a:r>
              <a:rPr lang="zh-TW" sz="1800">
                <a:solidFill>
                  <a:schemeClr val="dk1"/>
                </a:solidFill>
                <a:latin typeface="Open Sans"/>
                <a:ea typeface="Open Sans"/>
                <a:cs typeface="Open Sans"/>
                <a:sym typeface="Open Sans"/>
              </a:rPr>
              <a:t>] → 指定某個特定的 Column</a:t>
            </a:r>
            <a:endParaRPr sz="1800">
              <a:solidFill>
                <a:schemeClr val="dk1"/>
              </a:solidFill>
              <a:latin typeface="Open Sans"/>
              <a:ea typeface="Open Sans"/>
              <a:cs typeface="Open Sans"/>
              <a:sym typeface="Open Sans"/>
            </a:endParaRPr>
          </a:p>
          <a:p>
            <a:pPr indent="0" lvl="0" marL="914400" rtl="0" algn="l">
              <a:lnSpc>
                <a:spcPct val="115000"/>
              </a:lnSpc>
              <a:spcBef>
                <a:spcPts val="1600"/>
              </a:spcBef>
              <a:spcAft>
                <a:spcPts val="0"/>
              </a:spcAft>
              <a:buSzPts val="1800"/>
              <a:buNone/>
            </a:pPr>
            <a:r>
              <a:t/>
            </a:r>
            <a:endParaRPr sz="1800">
              <a:latin typeface="Open Sans"/>
              <a:ea typeface="Open Sans"/>
              <a:cs typeface="Open Sans"/>
              <a:sym typeface="Open Sans"/>
            </a:endParaRPr>
          </a:p>
        </p:txBody>
      </p:sp>
      <p:sp>
        <p:nvSpPr>
          <p:cNvPr id="641" name="Google Shape;641;p9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642" name="Google Shape;642;p95"/>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643" name="Google Shape;643;p95"/>
          <p:cNvSpPr/>
          <p:nvPr/>
        </p:nvSpPr>
        <p:spPr>
          <a:xfrm>
            <a:off x="835825" y="1489975"/>
            <a:ext cx="7751400" cy="621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df["Age"].mean()</a:t>
            </a:r>
            <a:endParaRPr b="1" i="0" sz="2400" u="none" cap="none" strike="noStrike">
              <a:solidFill>
                <a:schemeClr val="dk1"/>
              </a:solidFill>
              <a:latin typeface="Arial"/>
              <a:ea typeface="Arial"/>
              <a:cs typeface="Arial"/>
              <a:sym typeface="Arial"/>
            </a:endParaRPr>
          </a:p>
        </p:txBody>
      </p:sp>
      <p:pic>
        <p:nvPicPr>
          <p:cNvPr id="644" name="Google Shape;644;p95"/>
          <p:cNvPicPr preferRelativeResize="0"/>
          <p:nvPr/>
        </p:nvPicPr>
        <p:blipFill rotWithShape="1">
          <a:blip r:embed="rId3">
            <a:alphaModFix/>
          </a:blip>
          <a:srcRect b="0" l="0" r="2922" t="0"/>
          <a:stretch/>
        </p:blipFill>
        <p:spPr>
          <a:xfrm>
            <a:off x="795475" y="3193625"/>
            <a:ext cx="7751400" cy="1153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0"/>
          <p:cNvSpPr txBox="1"/>
          <p:nvPr>
            <p:ph idx="4294967295"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800"/>
              <a:buFont typeface="Arial"/>
              <a:buNone/>
            </a:pPr>
            <a:r>
              <a:t/>
            </a:r>
            <a:endParaRPr b="0" i="0" sz="2000" u="none" cap="none" strike="noStrike">
              <a:solidFill>
                <a:schemeClr val="dk1"/>
              </a:solidFill>
              <a:latin typeface="Arial"/>
              <a:ea typeface="Arial"/>
              <a:cs typeface="Arial"/>
              <a:sym typeface="Arial"/>
            </a:endParaRPr>
          </a:p>
          <a:p>
            <a:pPr indent="0" lvl="0" marL="457200" marR="0" rtl="0" algn="l">
              <a:lnSpc>
                <a:spcPct val="115000"/>
              </a:lnSpc>
              <a:spcBef>
                <a:spcPts val="1600"/>
              </a:spcBef>
              <a:spcAft>
                <a:spcPts val="16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40" name="Google Shape;340;p6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solidFill>
                  <a:schemeClr val="dk1"/>
                </a:solidFill>
                <a:latin typeface="Open Sans"/>
                <a:ea typeface="Open Sans"/>
                <a:cs typeface="Open Sans"/>
                <a:sym typeface="Open Sans"/>
              </a:rPr>
              <a:t>課程時間表</a:t>
            </a:r>
            <a:endParaRPr>
              <a:latin typeface="Open Sans"/>
              <a:ea typeface="Open Sans"/>
              <a:cs typeface="Open Sans"/>
              <a:sym typeface="Open Sans"/>
            </a:endParaRPr>
          </a:p>
        </p:txBody>
      </p:sp>
      <p:graphicFrame>
        <p:nvGraphicFramePr>
          <p:cNvPr id="341" name="Google Shape;341;p60"/>
          <p:cNvGraphicFramePr/>
          <p:nvPr/>
        </p:nvGraphicFramePr>
        <p:xfrm>
          <a:off x="564444" y="808907"/>
          <a:ext cx="3000000" cy="3000000"/>
        </p:xfrm>
        <a:graphic>
          <a:graphicData uri="http://schemas.openxmlformats.org/drawingml/2006/table">
            <a:tbl>
              <a:tblPr>
                <a:noFill/>
                <a:tableStyleId>{D1DE2573-18BB-4A7F-98BA-660A96C12B65}</a:tableStyleId>
              </a:tblPr>
              <a:tblGrid>
                <a:gridCol w="4007550"/>
                <a:gridCol w="4007550"/>
              </a:tblGrid>
              <a:tr h="765900">
                <a:tc>
                  <a:txBody>
                    <a:bodyPr/>
                    <a:lstStyle/>
                    <a:p>
                      <a:pPr indent="0" lvl="0" marL="0" marR="0" rtl="0" algn="ctr">
                        <a:lnSpc>
                          <a:spcPct val="100000"/>
                        </a:lnSpc>
                        <a:spcBef>
                          <a:spcPts val="0"/>
                        </a:spcBef>
                        <a:spcAft>
                          <a:spcPts val="0"/>
                        </a:spcAft>
                        <a:buClr>
                          <a:srgbClr val="000000"/>
                        </a:buClr>
                        <a:buSzPts val="3300"/>
                        <a:buFont typeface="Arial"/>
                        <a:buNone/>
                      </a:pPr>
                      <a:r>
                        <a:rPr lang="zh-TW" sz="2400" u="none" cap="none" strike="noStrike">
                          <a:latin typeface="Open Sans"/>
                          <a:ea typeface="Open Sans"/>
                          <a:cs typeface="Open Sans"/>
                          <a:sym typeface="Open Sans"/>
                        </a:rPr>
                        <a:t>時段</a:t>
                      </a:r>
                      <a:endParaRPr sz="24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6D9EEB"/>
                    </a:solidFill>
                  </a:tcPr>
                </a:tc>
                <a:tc>
                  <a:txBody>
                    <a:bodyPr/>
                    <a:lstStyle/>
                    <a:p>
                      <a:pPr indent="0" lvl="0" marL="0" marR="0" rtl="0" algn="ctr">
                        <a:lnSpc>
                          <a:spcPct val="100000"/>
                        </a:lnSpc>
                        <a:spcBef>
                          <a:spcPts val="0"/>
                        </a:spcBef>
                        <a:spcAft>
                          <a:spcPts val="0"/>
                        </a:spcAft>
                        <a:buClr>
                          <a:srgbClr val="000000"/>
                        </a:buClr>
                        <a:buSzPts val="3300"/>
                        <a:buFont typeface="Arial"/>
                        <a:buNone/>
                      </a:pPr>
                      <a:r>
                        <a:rPr lang="zh-TW" sz="2400" u="none" cap="none" strike="noStrike">
                          <a:latin typeface="Open Sans"/>
                          <a:ea typeface="Open Sans"/>
                          <a:cs typeface="Open Sans"/>
                          <a:sym typeface="Open Sans"/>
                        </a:rPr>
                        <a:t>主題</a:t>
                      </a:r>
                      <a:endParaRPr sz="24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6D9EEB"/>
                    </a:solidFill>
                  </a:tcPr>
                </a:tc>
              </a:tr>
              <a:tr h="505925">
                <a:tc rowSpan="2">
                  <a:txBody>
                    <a:bodyPr/>
                    <a:lstStyle/>
                    <a:p>
                      <a:pPr indent="0" lvl="0" marL="0" marR="0" rtl="0" algn="ctr">
                        <a:lnSpc>
                          <a:spcPct val="100000"/>
                        </a:lnSpc>
                        <a:spcBef>
                          <a:spcPts val="0"/>
                        </a:spcBef>
                        <a:spcAft>
                          <a:spcPts val="0"/>
                        </a:spcAft>
                        <a:buClr>
                          <a:srgbClr val="000000"/>
                        </a:buClr>
                        <a:buSzPts val="3000"/>
                        <a:buFont typeface="Arial"/>
                        <a:buNone/>
                      </a:pPr>
                      <a:r>
                        <a:rPr b="1" lang="zh-TW" sz="3000" u="none" cap="none" strike="noStrike">
                          <a:latin typeface="Open Sans"/>
                          <a:ea typeface="Open Sans"/>
                          <a:cs typeface="Open Sans"/>
                          <a:sym typeface="Open Sans"/>
                        </a:rPr>
                        <a:t>09:30 – 10:</a:t>
                      </a:r>
                      <a:r>
                        <a:rPr b="1" lang="zh-TW" sz="3000">
                          <a:latin typeface="Open Sans"/>
                          <a:ea typeface="Open Sans"/>
                          <a:cs typeface="Open Sans"/>
                          <a:sym typeface="Open Sans"/>
                        </a:rPr>
                        <a:t>4</a:t>
                      </a:r>
                      <a:r>
                        <a:rPr b="1" lang="zh-TW" sz="3000" u="none" cap="none" strike="noStrike">
                          <a:latin typeface="Open Sans"/>
                          <a:ea typeface="Open Sans"/>
                          <a:cs typeface="Open Sans"/>
                          <a:sym typeface="Open Sans"/>
                        </a:rPr>
                        <a:t>0</a:t>
                      </a:r>
                      <a:endParaRPr b="1" sz="30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chemeClr val="dk1"/>
                        </a:buClr>
                        <a:buSzPts val="2400"/>
                        <a:buFont typeface="Arial"/>
                        <a:buNone/>
                      </a:pPr>
                      <a:r>
                        <a:rPr lang="zh-TW" sz="2400" u="none" cap="none" strike="noStrike">
                          <a:latin typeface="Open Sans"/>
                          <a:ea typeface="Open Sans"/>
                          <a:cs typeface="Open Sans"/>
                          <a:sym typeface="Open Sans"/>
                        </a:rPr>
                        <a:t>環境設置</a:t>
                      </a:r>
                      <a:endParaRPr sz="24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chemeClr val="dk1"/>
                      </a:solidFill>
                      <a:prstDash val="solid"/>
                      <a:round/>
                      <a:headEnd len="sm" w="sm" type="none"/>
                      <a:tailEnd len="sm" w="sm" type="none"/>
                    </a:lnB>
                  </a:tcPr>
                </a:tc>
              </a:tr>
              <a:tr h="505925">
                <a:tc vMerge="1"/>
                <a:tc>
                  <a:txBody>
                    <a:bodyPr/>
                    <a:lstStyle/>
                    <a:p>
                      <a:pPr indent="0" lvl="0" marL="0" marR="0" rtl="0" algn="ctr">
                        <a:lnSpc>
                          <a:spcPct val="100000"/>
                        </a:lnSpc>
                        <a:spcBef>
                          <a:spcPts val="0"/>
                        </a:spcBef>
                        <a:spcAft>
                          <a:spcPts val="0"/>
                        </a:spcAft>
                        <a:buClr>
                          <a:schemeClr val="dk1"/>
                        </a:buClr>
                        <a:buSzPts val="2400"/>
                        <a:buFont typeface="Arial"/>
                        <a:buNone/>
                      </a:pPr>
                      <a:r>
                        <a:rPr lang="zh-TW" sz="2400" u="none" cap="none" strike="noStrike">
                          <a:latin typeface="Open Sans"/>
                          <a:ea typeface="Open Sans"/>
                          <a:cs typeface="Open Sans"/>
                          <a:sym typeface="Open Sans"/>
                        </a:rPr>
                        <a:t>資料分析入門</a:t>
                      </a:r>
                      <a:endParaRPr sz="24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434343"/>
                      </a:solidFill>
                      <a:prstDash val="solid"/>
                      <a:round/>
                      <a:headEnd len="sm" w="sm" type="none"/>
                      <a:tailEnd len="sm" w="sm" type="none"/>
                    </a:lnB>
                  </a:tcPr>
                </a:tc>
              </a:tr>
              <a:tr h="304800">
                <a:tc>
                  <a:txBody>
                    <a:bodyPr/>
                    <a:lstStyle/>
                    <a:p>
                      <a:pPr indent="0" lvl="0" marL="0" marR="0" rtl="0" algn="ctr">
                        <a:lnSpc>
                          <a:spcPct val="100000"/>
                        </a:lnSpc>
                        <a:spcBef>
                          <a:spcPts val="0"/>
                        </a:spcBef>
                        <a:spcAft>
                          <a:spcPts val="0"/>
                        </a:spcAft>
                        <a:buClr>
                          <a:srgbClr val="000000"/>
                        </a:buClr>
                        <a:buSzPts val="3000"/>
                        <a:buFont typeface="Arial"/>
                        <a:buNone/>
                      </a:pPr>
                      <a:r>
                        <a:rPr b="1" lang="zh-TW" sz="3000" u="none" cap="none" strike="noStrike">
                          <a:latin typeface="Open Sans"/>
                          <a:ea typeface="Open Sans"/>
                          <a:cs typeface="Open Sans"/>
                          <a:sym typeface="Open Sans"/>
                        </a:rPr>
                        <a:t>10:</a:t>
                      </a:r>
                      <a:r>
                        <a:rPr b="1" lang="zh-TW" sz="3000">
                          <a:latin typeface="Open Sans"/>
                          <a:ea typeface="Open Sans"/>
                          <a:cs typeface="Open Sans"/>
                          <a:sym typeface="Open Sans"/>
                        </a:rPr>
                        <a:t>4</a:t>
                      </a:r>
                      <a:r>
                        <a:rPr b="1" lang="zh-TW" sz="3000" u="none" cap="none" strike="noStrike">
                          <a:latin typeface="Open Sans"/>
                          <a:ea typeface="Open Sans"/>
                          <a:cs typeface="Open Sans"/>
                          <a:sym typeface="Open Sans"/>
                        </a:rPr>
                        <a:t>0 – 1</a:t>
                      </a:r>
                      <a:r>
                        <a:rPr b="1" lang="zh-TW" sz="3000">
                          <a:latin typeface="Open Sans"/>
                          <a:ea typeface="Open Sans"/>
                          <a:cs typeface="Open Sans"/>
                          <a:sym typeface="Open Sans"/>
                        </a:rPr>
                        <a:t>1</a:t>
                      </a:r>
                      <a:r>
                        <a:rPr b="1" lang="zh-TW" sz="3000" u="none" cap="none" strike="noStrike">
                          <a:latin typeface="Open Sans"/>
                          <a:ea typeface="Open Sans"/>
                          <a:cs typeface="Open Sans"/>
                          <a:sym typeface="Open Sans"/>
                        </a:rPr>
                        <a:t>:</a:t>
                      </a:r>
                      <a:r>
                        <a:rPr b="1" lang="zh-TW" sz="3000">
                          <a:latin typeface="Open Sans"/>
                          <a:ea typeface="Open Sans"/>
                          <a:cs typeface="Open Sans"/>
                          <a:sym typeface="Open Sans"/>
                        </a:rPr>
                        <a:t>00</a:t>
                      </a:r>
                      <a:endParaRPr sz="30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chemeClr val="dk1"/>
                        </a:buClr>
                        <a:buSzPts val="2400"/>
                        <a:buFont typeface="Arial"/>
                        <a:buNone/>
                      </a:pPr>
                      <a:r>
                        <a:rPr b="1" lang="zh-TW" sz="2000" u="none" cap="none" strike="noStrike">
                          <a:latin typeface="Open Sans"/>
                          <a:ea typeface="Open Sans"/>
                          <a:cs typeface="Open Sans"/>
                          <a:sym typeface="Open Sans"/>
                        </a:rPr>
                        <a:t>---- 休息時間 ----</a:t>
                      </a:r>
                      <a:endParaRPr b="1" sz="20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492950">
                <a:tc rowSpan="2">
                  <a:txBody>
                    <a:bodyPr/>
                    <a:lstStyle/>
                    <a:p>
                      <a:pPr indent="0" lvl="0" marL="0" marR="0" rtl="0" algn="ctr">
                        <a:lnSpc>
                          <a:spcPct val="100000"/>
                        </a:lnSpc>
                        <a:spcBef>
                          <a:spcPts val="0"/>
                        </a:spcBef>
                        <a:spcAft>
                          <a:spcPts val="0"/>
                        </a:spcAft>
                        <a:buClr>
                          <a:srgbClr val="000000"/>
                        </a:buClr>
                        <a:buSzPts val="3000"/>
                        <a:buFont typeface="Arial"/>
                        <a:buNone/>
                      </a:pPr>
                      <a:r>
                        <a:rPr b="1" lang="zh-TW" sz="3000" u="none" cap="none" strike="noStrike">
                          <a:latin typeface="Open Sans"/>
                          <a:ea typeface="Open Sans"/>
                          <a:cs typeface="Open Sans"/>
                          <a:sym typeface="Open Sans"/>
                        </a:rPr>
                        <a:t>1</a:t>
                      </a:r>
                      <a:r>
                        <a:rPr b="1" lang="zh-TW" sz="3000">
                          <a:latin typeface="Open Sans"/>
                          <a:ea typeface="Open Sans"/>
                          <a:cs typeface="Open Sans"/>
                          <a:sym typeface="Open Sans"/>
                        </a:rPr>
                        <a:t>1</a:t>
                      </a:r>
                      <a:r>
                        <a:rPr b="1" lang="zh-TW" sz="3000" u="none" cap="none" strike="noStrike">
                          <a:latin typeface="Open Sans"/>
                          <a:ea typeface="Open Sans"/>
                          <a:cs typeface="Open Sans"/>
                          <a:sym typeface="Open Sans"/>
                        </a:rPr>
                        <a:t>:0</a:t>
                      </a:r>
                      <a:r>
                        <a:rPr b="1" lang="zh-TW" sz="3000">
                          <a:latin typeface="Open Sans"/>
                          <a:ea typeface="Open Sans"/>
                          <a:cs typeface="Open Sans"/>
                          <a:sym typeface="Open Sans"/>
                        </a:rPr>
                        <a:t>0</a:t>
                      </a:r>
                      <a:r>
                        <a:rPr b="1" lang="zh-TW" sz="3000" u="none" cap="none" strike="noStrike">
                          <a:latin typeface="Open Sans"/>
                          <a:ea typeface="Open Sans"/>
                          <a:cs typeface="Open Sans"/>
                          <a:sym typeface="Open Sans"/>
                        </a:rPr>
                        <a:t> – 12:</a:t>
                      </a:r>
                      <a:r>
                        <a:rPr b="1" lang="zh-TW" sz="3000">
                          <a:latin typeface="Open Sans"/>
                          <a:ea typeface="Open Sans"/>
                          <a:cs typeface="Open Sans"/>
                          <a:sym typeface="Open Sans"/>
                        </a:rPr>
                        <a:t>0</a:t>
                      </a:r>
                      <a:r>
                        <a:rPr b="1" lang="zh-TW" sz="3000" u="none" cap="none" strike="noStrike">
                          <a:latin typeface="Open Sans"/>
                          <a:ea typeface="Open Sans"/>
                          <a:cs typeface="Open Sans"/>
                          <a:sym typeface="Open Sans"/>
                        </a:rPr>
                        <a:t>0</a:t>
                      </a:r>
                      <a:endParaRPr b="1" sz="30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C9DAF8"/>
                    </a:solidFill>
                  </a:tcPr>
                </a:tc>
                <a:tc>
                  <a:txBody>
                    <a:bodyPr/>
                    <a:lstStyle/>
                    <a:p>
                      <a:pPr indent="0" lvl="0" marL="0" marR="0" rtl="0" algn="ctr">
                        <a:lnSpc>
                          <a:spcPct val="100000"/>
                        </a:lnSpc>
                        <a:spcBef>
                          <a:spcPts val="0"/>
                        </a:spcBef>
                        <a:spcAft>
                          <a:spcPts val="0"/>
                        </a:spcAft>
                        <a:buClr>
                          <a:srgbClr val="000000"/>
                        </a:buClr>
                        <a:buSzPts val="2400"/>
                        <a:buFont typeface="Arial"/>
                        <a:buNone/>
                      </a:pPr>
                      <a:r>
                        <a:rPr lang="zh-TW" sz="2400" u="none" cap="none" strike="noStrike">
                          <a:solidFill>
                            <a:schemeClr val="dk1"/>
                          </a:solidFill>
                          <a:latin typeface="Open Sans"/>
                          <a:ea typeface="Open Sans"/>
                          <a:cs typeface="Open Sans"/>
                          <a:sym typeface="Open Sans"/>
                        </a:rPr>
                        <a:t>描述統計量</a:t>
                      </a:r>
                      <a:endParaRPr sz="24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chemeClr val="dk1"/>
                      </a:solidFill>
                      <a:prstDash val="solid"/>
                      <a:round/>
                      <a:headEnd len="sm" w="sm" type="none"/>
                      <a:tailEnd len="sm" w="sm" type="none"/>
                    </a:lnB>
                  </a:tcPr>
                </a:tc>
              </a:tr>
              <a:tr h="492950">
                <a:tc vMerge="1"/>
                <a:tc>
                  <a:txBody>
                    <a:bodyPr/>
                    <a:lstStyle/>
                    <a:p>
                      <a:pPr indent="0" lvl="0" marL="0" marR="0" rtl="0" algn="ctr">
                        <a:lnSpc>
                          <a:spcPct val="100000"/>
                        </a:lnSpc>
                        <a:spcBef>
                          <a:spcPts val="0"/>
                        </a:spcBef>
                        <a:spcAft>
                          <a:spcPts val="0"/>
                        </a:spcAft>
                        <a:buClr>
                          <a:schemeClr val="dk1"/>
                        </a:buClr>
                        <a:buSzPts val="2400"/>
                        <a:buFont typeface="Arial"/>
                        <a:buNone/>
                      </a:pPr>
                      <a:r>
                        <a:rPr lang="zh-TW" sz="2400" u="none" cap="none" strike="noStrike">
                          <a:solidFill>
                            <a:schemeClr val="dk1"/>
                          </a:solidFill>
                          <a:latin typeface="Open Sans"/>
                          <a:ea typeface="Open Sans"/>
                          <a:cs typeface="Open Sans"/>
                          <a:sym typeface="Open Sans"/>
                        </a:rPr>
                        <a:t>資料視覺化</a:t>
                      </a:r>
                      <a:endParaRPr sz="2400" u="none" cap="none" strike="noStrike">
                        <a:latin typeface="Open Sans"/>
                        <a:ea typeface="Open Sans"/>
                        <a:cs typeface="Open Sans"/>
                        <a:sym typeface="Open Sans"/>
                      </a:endParaRPr>
                    </a:p>
                  </a:txBody>
                  <a:tcPr marT="101575" marB="10157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
        <p:nvSpPr>
          <p:cNvPr id="342" name="Google Shape;342;p60"/>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96"/>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集中趨勢指標-中位數</a:t>
            </a:r>
            <a:endParaRPr b="1">
              <a:latin typeface="Open Sans"/>
              <a:ea typeface="Open Sans"/>
              <a:cs typeface="Open Sans"/>
              <a:sym typeface="Open Sans"/>
            </a:endParaRPr>
          </a:p>
          <a:p>
            <a:pPr indent="0" lvl="0" marL="0" marR="0" rtl="0" algn="l">
              <a:lnSpc>
                <a:spcPct val="115000"/>
              </a:lnSpc>
              <a:spcBef>
                <a:spcPts val="0"/>
              </a:spcBef>
              <a:spcAft>
                <a:spcPts val="0"/>
              </a:spcAft>
              <a:buSzPts val="1800"/>
              <a:buNone/>
            </a:pPr>
            <a:r>
              <a:t/>
            </a:r>
            <a:endParaRPr sz="1800">
              <a:latin typeface="Open Sans"/>
              <a:ea typeface="Open Sans"/>
              <a:cs typeface="Open Sans"/>
              <a:sym typeface="Open Sans"/>
            </a:endParaRPr>
          </a:p>
          <a:p>
            <a:pPr indent="-342900" lvl="1" marL="914400" marR="0" rtl="0" algn="l">
              <a:lnSpc>
                <a:spcPct val="115000"/>
              </a:lnSpc>
              <a:spcBef>
                <a:spcPts val="0"/>
              </a:spcBef>
              <a:spcAft>
                <a:spcPts val="0"/>
              </a:spcAft>
              <a:buClr>
                <a:schemeClr val="dk2"/>
              </a:buClr>
              <a:buSzPts val="1800"/>
              <a:buFont typeface="Open Sans"/>
              <a:buChar char="○"/>
            </a:pPr>
            <a:r>
              <a:t/>
            </a:r>
            <a:endParaRPr sz="1800">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中位數(Median)：</a:t>
            </a:r>
            <a:r>
              <a:rPr lang="zh-TW" sz="1800">
                <a:solidFill>
                  <a:schemeClr val="dk1"/>
                </a:solidFill>
                <a:latin typeface="Open Sans"/>
                <a:ea typeface="Open Sans"/>
                <a:cs typeface="Open Sans"/>
                <a:sym typeface="Open Sans"/>
              </a:rPr>
              <a:t>排序後位於正中間(50%)的數值</a:t>
            </a:r>
            <a:endParaRPr sz="1800">
              <a:latin typeface="Open Sans"/>
              <a:ea typeface="Open Sans"/>
              <a:cs typeface="Open Sans"/>
              <a:sym typeface="Open Sans"/>
            </a:endParaRPr>
          </a:p>
          <a:p>
            <a:pPr indent="0" lvl="0" marL="914400" rtl="0" algn="l">
              <a:lnSpc>
                <a:spcPct val="115000"/>
              </a:lnSpc>
              <a:spcBef>
                <a:spcPts val="1600"/>
              </a:spcBef>
              <a:spcAft>
                <a:spcPts val="0"/>
              </a:spcAft>
              <a:buSzPts val="1800"/>
              <a:buNone/>
            </a:pPr>
            <a:r>
              <a:t/>
            </a:r>
            <a:endParaRPr sz="1800">
              <a:latin typeface="Open Sans"/>
              <a:ea typeface="Open Sans"/>
              <a:cs typeface="Open Sans"/>
              <a:sym typeface="Open Sans"/>
            </a:endParaRPr>
          </a:p>
        </p:txBody>
      </p:sp>
      <p:sp>
        <p:nvSpPr>
          <p:cNvPr id="650" name="Google Shape;650;p9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651" name="Google Shape;651;p96"/>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652" name="Google Shape;652;p96"/>
          <p:cNvSpPr/>
          <p:nvPr/>
        </p:nvSpPr>
        <p:spPr>
          <a:xfrm>
            <a:off x="835825" y="1489975"/>
            <a:ext cx="7751400" cy="621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df["Age"].median()</a:t>
            </a:r>
            <a:endParaRPr b="1" i="0" sz="2400" u="none" cap="none" strike="noStrike">
              <a:solidFill>
                <a:schemeClr val="dk1"/>
              </a:solidFill>
              <a:latin typeface="Arial"/>
              <a:ea typeface="Arial"/>
              <a:cs typeface="Arial"/>
              <a:sym typeface="Arial"/>
            </a:endParaRPr>
          </a:p>
        </p:txBody>
      </p:sp>
      <p:pic>
        <p:nvPicPr>
          <p:cNvPr id="653" name="Google Shape;653;p96"/>
          <p:cNvPicPr preferRelativeResize="0"/>
          <p:nvPr/>
        </p:nvPicPr>
        <p:blipFill rotWithShape="1">
          <a:blip r:embed="rId3">
            <a:alphaModFix/>
          </a:blip>
          <a:srcRect b="0" l="0" r="0" t="0"/>
          <a:stretch/>
        </p:blipFill>
        <p:spPr>
          <a:xfrm>
            <a:off x="1380063" y="2889675"/>
            <a:ext cx="6443976" cy="1683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97"/>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集中趨勢指標-眾數</a:t>
            </a:r>
            <a:endParaRPr b="1">
              <a:latin typeface="Open Sans"/>
              <a:ea typeface="Open Sans"/>
              <a:cs typeface="Open Sans"/>
              <a:sym typeface="Open Sans"/>
            </a:endParaRPr>
          </a:p>
          <a:p>
            <a:pPr indent="0" lvl="0" marL="0" marR="0" rtl="0" algn="l">
              <a:lnSpc>
                <a:spcPct val="115000"/>
              </a:lnSpc>
              <a:spcBef>
                <a:spcPts val="0"/>
              </a:spcBef>
              <a:spcAft>
                <a:spcPts val="0"/>
              </a:spcAft>
              <a:buSzPts val="1800"/>
              <a:buNone/>
            </a:pPr>
            <a:r>
              <a:t/>
            </a:r>
            <a:endParaRPr sz="1800">
              <a:latin typeface="Open Sans"/>
              <a:ea typeface="Open Sans"/>
              <a:cs typeface="Open Sans"/>
              <a:sym typeface="Open Sans"/>
            </a:endParaRPr>
          </a:p>
          <a:p>
            <a:pPr indent="-342900" lvl="1" marL="914400" marR="0" rtl="0" algn="l">
              <a:lnSpc>
                <a:spcPct val="115000"/>
              </a:lnSpc>
              <a:spcBef>
                <a:spcPts val="0"/>
              </a:spcBef>
              <a:spcAft>
                <a:spcPts val="0"/>
              </a:spcAft>
              <a:buClr>
                <a:schemeClr val="dk2"/>
              </a:buClr>
              <a:buSzPts val="1800"/>
              <a:buFont typeface="Open Sans"/>
              <a:buChar char="○"/>
            </a:pPr>
            <a:r>
              <a:t/>
            </a:r>
            <a:endParaRPr sz="1800">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solidFill>
                  <a:schemeClr val="dk1"/>
                </a:solidFill>
                <a:latin typeface="Open Sans"/>
                <a:ea typeface="Open Sans"/>
                <a:cs typeface="Open Sans"/>
                <a:sym typeface="Open Sans"/>
              </a:rPr>
              <a:t>眾數(Mode)：出現次數最多的數值/類別</a:t>
            </a:r>
            <a:endParaRPr sz="1800">
              <a:solidFill>
                <a:schemeClr val="dk1"/>
              </a:solidFill>
              <a:latin typeface="Open Sans"/>
              <a:ea typeface="Open Sans"/>
              <a:cs typeface="Open Sans"/>
              <a:sym typeface="Open Sans"/>
            </a:endParaRPr>
          </a:p>
          <a:p>
            <a:pPr indent="0" lvl="0" marL="914400" rtl="0" algn="l">
              <a:lnSpc>
                <a:spcPct val="115000"/>
              </a:lnSpc>
              <a:spcBef>
                <a:spcPts val="1600"/>
              </a:spcBef>
              <a:spcAft>
                <a:spcPts val="0"/>
              </a:spcAft>
              <a:buSzPts val="1800"/>
              <a:buNone/>
            </a:pPr>
            <a:r>
              <a:t/>
            </a:r>
            <a:endParaRPr sz="1800">
              <a:latin typeface="Open Sans"/>
              <a:ea typeface="Open Sans"/>
              <a:cs typeface="Open Sans"/>
              <a:sym typeface="Open Sans"/>
            </a:endParaRPr>
          </a:p>
        </p:txBody>
      </p:sp>
      <p:sp>
        <p:nvSpPr>
          <p:cNvPr id="659" name="Google Shape;659;p97"/>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660" name="Google Shape;660;p97"/>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661" name="Google Shape;661;p97"/>
          <p:cNvSpPr/>
          <p:nvPr/>
        </p:nvSpPr>
        <p:spPr>
          <a:xfrm>
            <a:off x="835825" y="1489975"/>
            <a:ext cx="7751400" cy="621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df["Pclass"].mode()</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8"/>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出現次數</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集中趨勢指標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離散趨勢指標</a:t>
            </a:r>
            <a:endParaRPr b="1">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偏態</a:t>
            </a:r>
            <a:endParaRPr strike="sngStrike">
              <a:solidFill>
                <a:srgbClr val="C0BFBF"/>
              </a:solidFill>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solidFill>
                <a:srgbClr val="C0BFBF"/>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相關係數</a:t>
            </a:r>
            <a:endParaRPr>
              <a:solidFill>
                <a:schemeClr val="dk2"/>
              </a:solidFill>
              <a:latin typeface="Open Sans"/>
              <a:ea typeface="Open Sans"/>
              <a:cs typeface="Open Sans"/>
              <a:sym typeface="Open Sans"/>
            </a:endParaRPr>
          </a:p>
        </p:txBody>
      </p:sp>
      <p:sp>
        <p:nvSpPr>
          <p:cNvPr id="667" name="Google Shape;667;p98"/>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668" name="Google Shape;668;p98"/>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99"/>
          <p:cNvSpPr txBox="1"/>
          <p:nvPr>
            <p:ph idx="1" type="body"/>
          </p:nvPr>
        </p:nvSpPr>
        <p:spPr>
          <a:xfrm>
            <a:off x="311700" y="1029225"/>
            <a:ext cx="68319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離散趨勢指標 – 四分位差(interquartile range, IQR)</a:t>
            </a:r>
            <a:endParaRPr b="1">
              <a:latin typeface="Open Sans"/>
              <a:ea typeface="Open Sans"/>
              <a:cs typeface="Open Sans"/>
              <a:sym typeface="Open Sans"/>
            </a:endParaRPr>
          </a:p>
          <a:p>
            <a:pPr indent="0" lvl="0" marL="0" marR="0" rtl="0" algn="l">
              <a:lnSpc>
                <a:spcPct val="115000"/>
              </a:lnSpc>
              <a:spcBef>
                <a:spcPts val="0"/>
              </a:spcBef>
              <a:spcAft>
                <a:spcPts val="0"/>
              </a:spcAft>
              <a:buSzPts val="1800"/>
              <a:buNone/>
            </a:pPr>
            <a:r>
              <a:t/>
            </a:r>
            <a:endParaRPr b="1">
              <a:latin typeface="Open Sans"/>
              <a:ea typeface="Open Sans"/>
              <a:cs typeface="Open Sans"/>
              <a:sym typeface="Open Sans"/>
            </a:endParaRPr>
          </a:p>
          <a:p>
            <a:pPr indent="0" lvl="0" marL="0" marR="0" rtl="0" algn="l">
              <a:lnSpc>
                <a:spcPct val="115000"/>
              </a:lnSpc>
              <a:spcBef>
                <a:spcPts val="0"/>
              </a:spcBef>
              <a:spcAft>
                <a:spcPts val="0"/>
              </a:spcAft>
              <a:buSzPts val="1800"/>
              <a:buNone/>
            </a:pPr>
            <a:r>
              <a:t/>
            </a:r>
            <a:endParaRPr b="1">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計算方式：75百分位數 - 25 百分位數</a:t>
            </a:r>
            <a:endParaRPr sz="1800">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代表中心50%資料的涵蓋範圍大小</a:t>
            </a:r>
            <a:endParaRPr sz="1800">
              <a:latin typeface="Open Sans"/>
              <a:ea typeface="Open Sans"/>
              <a:cs typeface="Open Sans"/>
              <a:sym typeface="Open Sans"/>
            </a:endParaRPr>
          </a:p>
        </p:txBody>
      </p:sp>
      <p:sp>
        <p:nvSpPr>
          <p:cNvPr id="674" name="Google Shape;674;p9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675" name="Google Shape;675;p99"/>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SzPts val="800"/>
              <a:buNone/>
            </a:pPr>
            <a:fld id="{00000000-1234-1234-1234-123412341234}" type="slidenum">
              <a:rPr lang="zh-TW"/>
              <a:t>‹#›</a:t>
            </a:fld>
            <a:endParaRPr/>
          </a:p>
        </p:txBody>
      </p:sp>
      <p:pic>
        <p:nvPicPr>
          <p:cNvPr id="676" name="Google Shape;676;p99"/>
          <p:cNvPicPr preferRelativeResize="0"/>
          <p:nvPr/>
        </p:nvPicPr>
        <p:blipFill rotWithShape="1">
          <a:blip r:embed="rId3">
            <a:alphaModFix/>
          </a:blip>
          <a:srcRect b="0" l="0" r="0" t="0"/>
          <a:stretch/>
        </p:blipFill>
        <p:spPr>
          <a:xfrm>
            <a:off x="1335988" y="3151075"/>
            <a:ext cx="4295775" cy="942975"/>
          </a:xfrm>
          <a:prstGeom prst="rect">
            <a:avLst/>
          </a:prstGeom>
          <a:noFill/>
          <a:ln>
            <a:noFill/>
          </a:ln>
        </p:spPr>
      </p:pic>
      <p:sp>
        <p:nvSpPr>
          <p:cNvPr id="677" name="Google Shape;677;p99"/>
          <p:cNvSpPr/>
          <p:nvPr/>
        </p:nvSpPr>
        <p:spPr>
          <a:xfrm>
            <a:off x="835825" y="1489975"/>
            <a:ext cx="7751400" cy="621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df["Age"].quantile(0.75) - df["Age"].quantile(0.25)</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100"/>
          <p:cNvSpPr txBox="1"/>
          <p:nvPr>
            <p:ph idx="1" type="body"/>
          </p:nvPr>
        </p:nvSpPr>
        <p:spPr>
          <a:xfrm>
            <a:off x="311700" y="1029225"/>
            <a:ext cx="63321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離散趨勢指標 – 標準差(Standard deviation)</a:t>
            </a:r>
            <a:endParaRPr b="1">
              <a:latin typeface="Open Sans"/>
              <a:ea typeface="Open Sans"/>
              <a:cs typeface="Open Sans"/>
              <a:sym typeface="Open Sans"/>
            </a:endParaRPr>
          </a:p>
          <a:p>
            <a:pPr indent="0" lvl="0" marL="0" marR="0" rtl="0" algn="l">
              <a:lnSpc>
                <a:spcPct val="115000"/>
              </a:lnSpc>
              <a:spcBef>
                <a:spcPts val="0"/>
              </a:spcBef>
              <a:spcAft>
                <a:spcPts val="0"/>
              </a:spcAft>
              <a:buSzPts val="1800"/>
              <a:buNone/>
            </a:pPr>
            <a:r>
              <a:t/>
            </a:r>
            <a:endParaRPr b="1">
              <a:latin typeface="Open Sans"/>
              <a:ea typeface="Open Sans"/>
              <a:cs typeface="Open Sans"/>
              <a:sym typeface="Open Sans"/>
            </a:endParaRPr>
          </a:p>
          <a:p>
            <a:pPr indent="0" lvl="0" marL="0" marR="0" rtl="0" algn="l">
              <a:lnSpc>
                <a:spcPct val="115000"/>
              </a:lnSpc>
              <a:spcBef>
                <a:spcPts val="0"/>
              </a:spcBef>
              <a:spcAft>
                <a:spcPts val="0"/>
              </a:spcAft>
              <a:buSzPts val="1800"/>
              <a:buNone/>
            </a:pPr>
            <a:r>
              <a:t/>
            </a:r>
            <a:endParaRPr b="1">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資料整體的離散狀況，數值越大表示資料越分散</a:t>
            </a:r>
            <a:endParaRPr sz="1800">
              <a:latin typeface="Open Sans"/>
              <a:ea typeface="Open Sans"/>
              <a:cs typeface="Open Sans"/>
              <a:sym typeface="Open Sans"/>
            </a:endParaRPr>
          </a:p>
          <a:p>
            <a:pPr indent="-342900" lvl="1" marL="914400" marR="5080" rtl="0" algn="l">
              <a:lnSpc>
                <a:spcPct val="114599"/>
              </a:lnSpc>
              <a:spcBef>
                <a:spcPts val="0"/>
              </a:spcBef>
              <a:spcAft>
                <a:spcPts val="0"/>
              </a:spcAft>
              <a:buSzPts val="1800"/>
              <a:buFont typeface="Open Sans"/>
              <a:buChar char="○"/>
            </a:pPr>
            <a:r>
              <a:rPr lang="zh-TW" sz="1800">
                <a:latin typeface="Open Sans"/>
                <a:ea typeface="Open Sans"/>
                <a:cs typeface="Open Sans"/>
                <a:sym typeface="Open Sans"/>
              </a:rPr>
              <a:t>以 df[“欄位名稱”].std() 的方式可以取得該 column 的標準差</a:t>
            </a:r>
            <a:endParaRPr sz="1800">
              <a:latin typeface="Open Sans"/>
              <a:ea typeface="Open Sans"/>
              <a:cs typeface="Open Sans"/>
              <a:sym typeface="Open Sans"/>
            </a:endParaRPr>
          </a:p>
        </p:txBody>
      </p:sp>
      <p:sp>
        <p:nvSpPr>
          <p:cNvPr id="683" name="Google Shape;683;p10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pic>
        <p:nvPicPr>
          <p:cNvPr id="684" name="Google Shape;684;p100"/>
          <p:cNvPicPr preferRelativeResize="0"/>
          <p:nvPr/>
        </p:nvPicPr>
        <p:blipFill rotWithShape="1">
          <a:blip r:embed="rId3">
            <a:alphaModFix/>
          </a:blip>
          <a:srcRect b="0" l="0" r="0" t="0"/>
          <a:stretch/>
        </p:blipFill>
        <p:spPr>
          <a:xfrm>
            <a:off x="6190196" y="3489713"/>
            <a:ext cx="1857375" cy="847725"/>
          </a:xfrm>
          <a:prstGeom prst="rect">
            <a:avLst/>
          </a:prstGeom>
          <a:noFill/>
          <a:ln>
            <a:noFill/>
          </a:ln>
        </p:spPr>
      </p:pic>
      <p:sp>
        <p:nvSpPr>
          <p:cNvPr id="685" name="Google Shape;685;p100"/>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686" name="Google Shape;686;p100"/>
          <p:cNvSpPr/>
          <p:nvPr/>
        </p:nvSpPr>
        <p:spPr>
          <a:xfrm>
            <a:off x="835825" y="1489975"/>
            <a:ext cx="7751400" cy="621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df.std()</a:t>
            </a:r>
            <a:endParaRPr b="1" i="0" sz="2400" u="none" cap="none" strike="noStrike">
              <a:solidFill>
                <a:schemeClr val="dk1"/>
              </a:solidFill>
              <a:latin typeface="Arial"/>
              <a:ea typeface="Arial"/>
              <a:cs typeface="Arial"/>
              <a:sym typeface="Arial"/>
            </a:endParaRPr>
          </a:p>
        </p:txBody>
      </p:sp>
      <p:pic>
        <p:nvPicPr>
          <p:cNvPr id="687" name="Google Shape;687;p100"/>
          <p:cNvPicPr preferRelativeResize="0"/>
          <p:nvPr/>
        </p:nvPicPr>
        <p:blipFill rotWithShape="1">
          <a:blip r:embed="rId4">
            <a:alphaModFix/>
          </a:blip>
          <a:srcRect b="0" l="0" r="0" t="0"/>
          <a:stretch/>
        </p:blipFill>
        <p:spPr>
          <a:xfrm>
            <a:off x="3104625" y="2885850"/>
            <a:ext cx="2877651" cy="2055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101"/>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出現次數</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集中趨勢指標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離散趨勢指標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偏態</a:t>
            </a:r>
            <a:endParaRPr b="1" strike="sngStrike">
              <a:solidFill>
                <a:srgbClr val="C0BFBF"/>
              </a:solidFill>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solidFill>
                <a:srgbClr val="C0BFBF"/>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相關係數</a:t>
            </a:r>
            <a:endParaRPr>
              <a:solidFill>
                <a:schemeClr val="dk2"/>
              </a:solidFill>
              <a:latin typeface="Open Sans"/>
              <a:ea typeface="Open Sans"/>
              <a:cs typeface="Open Sans"/>
              <a:sym typeface="Open Sans"/>
            </a:endParaRPr>
          </a:p>
        </p:txBody>
      </p:sp>
      <p:sp>
        <p:nvSpPr>
          <p:cNvPr id="693" name="Google Shape;693;p10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694" name="Google Shape;694;p101"/>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2"/>
          <p:cNvSpPr txBox="1"/>
          <p:nvPr>
            <p:ph idx="1" type="body"/>
          </p:nvPr>
        </p:nvSpPr>
        <p:spPr>
          <a:xfrm>
            <a:off x="311700" y="1029225"/>
            <a:ext cx="76848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偏態(skewness)</a:t>
            </a:r>
            <a:endParaRPr b="1">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b="1">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b="1">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資料分布的不對稱性：無偏態、正偏(右偏)、負偏(左偏)</a:t>
            </a:r>
            <a:endParaRPr sz="1800">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資料的偏態通常意味著有極端值的出現</a:t>
            </a:r>
            <a:endParaRPr sz="1800">
              <a:latin typeface="Open Sans"/>
              <a:ea typeface="Open Sans"/>
              <a:cs typeface="Open Sans"/>
              <a:sym typeface="Open Sans"/>
            </a:endParaRPr>
          </a:p>
        </p:txBody>
      </p:sp>
      <p:sp>
        <p:nvSpPr>
          <p:cNvPr id="700" name="Google Shape;700;p102"/>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pic>
        <p:nvPicPr>
          <p:cNvPr id="701" name="Google Shape;701;p102"/>
          <p:cNvPicPr preferRelativeResize="0"/>
          <p:nvPr/>
        </p:nvPicPr>
        <p:blipFill rotWithShape="1">
          <a:blip r:embed="rId3">
            <a:alphaModFix/>
          </a:blip>
          <a:srcRect b="0" l="0" r="0" t="0"/>
          <a:stretch/>
        </p:blipFill>
        <p:spPr>
          <a:xfrm>
            <a:off x="1323632" y="3435020"/>
            <a:ext cx="3810000" cy="1362075"/>
          </a:xfrm>
          <a:prstGeom prst="rect">
            <a:avLst/>
          </a:prstGeom>
          <a:noFill/>
          <a:ln>
            <a:noFill/>
          </a:ln>
        </p:spPr>
      </p:pic>
      <p:pic>
        <p:nvPicPr>
          <p:cNvPr id="702" name="Google Shape;702;p102"/>
          <p:cNvPicPr preferRelativeResize="0"/>
          <p:nvPr/>
        </p:nvPicPr>
        <p:blipFill rotWithShape="1">
          <a:blip r:embed="rId4">
            <a:alphaModFix/>
          </a:blip>
          <a:srcRect b="0" l="0" r="0" t="0"/>
          <a:stretch/>
        </p:blipFill>
        <p:spPr>
          <a:xfrm>
            <a:off x="5133625" y="3034963"/>
            <a:ext cx="2419350" cy="1762125"/>
          </a:xfrm>
          <a:prstGeom prst="rect">
            <a:avLst/>
          </a:prstGeom>
          <a:noFill/>
          <a:ln>
            <a:noFill/>
          </a:ln>
        </p:spPr>
      </p:pic>
      <p:sp>
        <p:nvSpPr>
          <p:cNvPr id="703" name="Google Shape;703;p102"/>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704" name="Google Shape;704;p102"/>
          <p:cNvSpPr/>
          <p:nvPr/>
        </p:nvSpPr>
        <p:spPr>
          <a:xfrm>
            <a:off x="835825" y="1489975"/>
            <a:ext cx="7751400" cy="621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df.skew()</a:t>
            </a:r>
            <a:endParaRPr b="1" i="0" sz="2400" u="none" cap="none" strike="noStrike">
              <a:solidFill>
                <a:schemeClr val="dk1"/>
              </a:solidFill>
              <a:latin typeface="Arial"/>
              <a:ea typeface="Arial"/>
              <a:cs typeface="Arial"/>
              <a:sym typeface="Arial"/>
            </a:endParaRPr>
          </a:p>
        </p:txBody>
      </p:sp>
      <p:pic>
        <p:nvPicPr>
          <p:cNvPr descr="Sk = \frac{\bar{X} - X_{mode}}{X_{std}}" id="705" name="Google Shape;705;p102" title="MathEquation,#000000"/>
          <p:cNvPicPr preferRelativeResize="0"/>
          <p:nvPr/>
        </p:nvPicPr>
        <p:blipFill>
          <a:blip r:embed="rId5">
            <a:alphaModFix/>
          </a:blip>
          <a:stretch>
            <a:fillRect/>
          </a:stretch>
        </p:blipFill>
        <p:spPr>
          <a:xfrm>
            <a:off x="7099084" y="2385663"/>
            <a:ext cx="1694338" cy="52736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103"/>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不同偏態狀況下集中趨勢指標的變化</a:t>
            </a:r>
            <a:endParaRPr>
              <a:latin typeface="Open Sans"/>
              <a:ea typeface="Open Sans"/>
              <a:cs typeface="Open Sans"/>
              <a:sym typeface="Open Sans"/>
            </a:endParaRPr>
          </a:p>
        </p:txBody>
      </p:sp>
      <p:sp>
        <p:nvSpPr>
          <p:cNvPr id="711" name="Google Shape;711;p103"/>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pic>
        <p:nvPicPr>
          <p:cNvPr id="712" name="Google Shape;712;p103"/>
          <p:cNvPicPr preferRelativeResize="0"/>
          <p:nvPr/>
        </p:nvPicPr>
        <p:blipFill rotWithShape="1">
          <a:blip r:embed="rId3">
            <a:alphaModFix/>
          </a:blip>
          <a:srcRect b="0" l="0" r="0" t="0"/>
          <a:stretch/>
        </p:blipFill>
        <p:spPr>
          <a:xfrm>
            <a:off x="527871" y="1980425"/>
            <a:ext cx="4299350" cy="2245930"/>
          </a:xfrm>
          <a:prstGeom prst="rect">
            <a:avLst/>
          </a:prstGeom>
          <a:noFill/>
          <a:ln>
            <a:noFill/>
          </a:ln>
        </p:spPr>
      </p:pic>
      <p:pic>
        <p:nvPicPr>
          <p:cNvPr id="713" name="Google Shape;713;p103"/>
          <p:cNvPicPr preferRelativeResize="0"/>
          <p:nvPr/>
        </p:nvPicPr>
        <p:blipFill rotWithShape="1">
          <a:blip r:embed="rId4">
            <a:alphaModFix/>
          </a:blip>
          <a:srcRect b="4371" l="50396" r="0" t="51912"/>
          <a:stretch/>
        </p:blipFill>
        <p:spPr>
          <a:xfrm>
            <a:off x="4827221" y="1903399"/>
            <a:ext cx="4089299" cy="2705687"/>
          </a:xfrm>
          <a:prstGeom prst="rect">
            <a:avLst/>
          </a:prstGeom>
          <a:noFill/>
          <a:ln>
            <a:noFill/>
          </a:ln>
        </p:spPr>
      </p:pic>
      <p:sp>
        <p:nvSpPr>
          <p:cNvPr id="714" name="Google Shape;714;p103"/>
          <p:cNvSpPr txBox="1"/>
          <p:nvPr/>
        </p:nvSpPr>
        <p:spPr>
          <a:xfrm>
            <a:off x="1290900" y="1534075"/>
            <a:ext cx="2751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00"/>
                </a:solidFill>
                <a:latin typeface="Open Sans"/>
                <a:ea typeface="Open Sans"/>
                <a:cs typeface="Open Sans"/>
                <a:sym typeface="Open Sans"/>
              </a:rPr>
              <a:t>眾數 = 中位數 = 平均數</a:t>
            </a:r>
            <a:endParaRPr b="1" i="0" sz="1800" u="none" cap="none" strike="noStrike">
              <a:solidFill>
                <a:srgbClr val="000000"/>
              </a:solidFill>
              <a:latin typeface="Open Sans"/>
              <a:ea typeface="Open Sans"/>
              <a:cs typeface="Open Sans"/>
              <a:sym typeface="Open Sans"/>
            </a:endParaRPr>
          </a:p>
        </p:txBody>
      </p:sp>
      <p:sp>
        <p:nvSpPr>
          <p:cNvPr id="715" name="Google Shape;715;p103"/>
          <p:cNvSpPr txBox="1"/>
          <p:nvPr/>
        </p:nvSpPr>
        <p:spPr>
          <a:xfrm>
            <a:off x="5389676" y="1530675"/>
            <a:ext cx="27513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000000"/>
                </a:solidFill>
                <a:latin typeface="Open Sans"/>
                <a:ea typeface="Open Sans"/>
                <a:cs typeface="Open Sans"/>
                <a:sym typeface="Open Sans"/>
              </a:rPr>
              <a:t>眾數 &lt; 中位數 &lt; 平均數</a:t>
            </a:r>
            <a:endParaRPr b="1" i="0" sz="1800" u="none" cap="none" strike="noStrike">
              <a:solidFill>
                <a:srgbClr val="000000"/>
              </a:solidFill>
              <a:latin typeface="Open Sans"/>
              <a:ea typeface="Open Sans"/>
              <a:cs typeface="Open Sans"/>
              <a:sym typeface="Open Sans"/>
            </a:endParaRPr>
          </a:p>
        </p:txBody>
      </p:sp>
      <p:sp>
        <p:nvSpPr>
          <p:cNvPr id="716" name="Google Shape;716;p103"/>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104"/>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出現次數</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集中趨勢指標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離散趨勢指標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偏態</a:t>
            </a:r>
            <a:endParaRPr strike="sngStrike">
              <a:solidFill>
                <a:srgbClr val="C0BFBF"/>
              </a:solidFill>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solidFill>
                <a:srgbClr val="C0BFBF"/>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相關係數</a:t>
            </a:r>
            <a:endParaRPr b="1">
              <a:solidFill>
                <a:schemeClr val="dk2"/>
              </a:solidFill>
              <a:latin typeface="Open Sans"/>
              <a:ea typeface="Open Sans"/>
              <a:cs typeface="Open Sans"/>
              <a:sym typeface="Open Sans"/>
            </a:endParaRPr>
          </a:p>
        </p:txBody>
      </p:sp>
      <p:sp>
        <p:nvSpPr>
          <p:cNvPr id="722" name="Google Shape;722;p10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723" name="Google Shape;723;p104"/>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05"/>
          <p:cNvSpPr txBox="1"/>
          <p:nvPr>
            <p:ph idx="1" type="body"/>
          </p:nvPr>
        </p:nvSpPr>
        <p:spPr>
          <a:xfrm>
            <a:off x="311700" y="1029225"/>
            <a:ext cx="57222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b="1" lang="zh-TW">
                <a:latin typeface="Open Sans"/>
                <a:ea typeface="Open Sans"/>
                <a:cs typeface="Open Sans"/>
                <a:sym typeface="Open Sans"/>
              </a:rPr>
              <a:t>相關係數(correlation)</a:t>
            </a:r>
            <a:endParaRPr b="1">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b="1">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b="1">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可代表兩變項之間的關聯強弱程度，一般指的是皮爾森積差相關(用於兩個連續變項)</a:t>
            </a:r>
            <a:endParaRPr sz="1800">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相關係數介於-1~+1之間，數值絕對值代表關聯強弱程度，正負號則代表關聯的方向</a:t>
            </a:r>
            <a:endParaRPr sz="1800">
              <a:latin typeface="Open Sans"/>
              <a:ea typeface="Open Sans"/>
              <a:cs typeface="Open Sans"/>
              <a:sym typeface="Open Sans"/>
            </a:endParaRPr>
          </a:p>
        </p:txBody>
      </p:sp>
      <p:sp>
        <p:nvSpPr>
          <p:cNvPr id="729" name="Google Shape;729;p10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730" name="Google Shape;730;p105"/>
          <p:cNvSpPr txBox="1"/>
          <p:nvPr/>
        </p:nvSpPr>
        <p:spPr>
          <a:xfrm>
            <a:off x="1336350" y="3901500"/>
            <a:ext cx="36729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zh-TW" sz="1400" u="none" cap="none" strike="noStrike">
                <a:solidFill>
                  <a:srgbClr val="C00000"/>
                </a:solidFill>
                <a:latin typeface="Open Sans"/>
                <a:ea typeface="Open Sans"/>
                <a:cs typeface="Open Sans"/>
                <a:sym typeface="Open Sans"/>
              </a:rPr>
              <a:t>注意：相關係數只能代表”線性”關係</a:t>
            </a:r>
            <a:endParaRPr b="0" i="0" sz="1400" u="none" cap="none" strike="noStrike">
              <a:solidFill>
                <a:srgbClr val="000000"/>
              </a:solidFill>
              <a:latin typeface="Open Sans"/>
              <a:ea typeface="Open Sans"/>
              <a:cs typeface="Open Sans"/>
              <a:sym typeface="Open Sans"/>
            </a:endParaRPr>
          </a:p>
        </p:txBody>
      </p:sp>
      <p:pic>
        <p:nvPicPr>
          <p:cNvPr id="731" name="Google Shape;731;p105"/>
          <p:cNvPicPr preferRelativeResize="0"/>
          <p:nvPr/>
        </p:nvPicPr>
        <p:blipFill rotWithShape="1">
          <a:blip r:embed="rId3">
            <a:alphaModFix/>
          </a:blip>
          <a:srcRect b="0" l="0" r="0" t="0"/>
          <a:stretch/>
        </p:blipFill>
        <p:spPr>
          <a:xfrm>
            <a:off x="5621775" y="3458160"/>
            <a:ext cx="2809875" cy="1133475"/>
          </a:xfrm>
          <a:prstGeom prst="rect">
            <a:avLst/>
          </a:prstGeom>
          <a:noFill/>
          <a:ln>
            <a:noFill/>
          </a:ln>
        </p:spPr>
      </p:pic>
      <p:sp>
        <p:nvSpPr>
          <p:cNvPr id="732" name="Google Shape;732;p105"/>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733" name="Google Shape;733;p105"/>
          <p:cNvSpPr/>
          <p:nvPr/>
        </p:nvSpPr>
        <p:spPr>
          <a:xfrm>
            <a:off x="835825" y="1489975"/>
            <a:ext cx="7751400" cy="621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chemeClr val="dk1"/>
                </a:solidFill>
                <a:latin typeface="Arial"/>
                <a:ea typeface="Arial"/>
                <a:cs typeface="Arial"/>
                <a:sym typeface="Arial"/>
              </a:rPr>
              <a:t>df.corr() </a:t>
            </a:r>
            <a:r>
              <a:rPr b="1" i="0" lang="zh-TW" sz="1800" u="none" cap="none" strike="noStrike">
                <a:solidFill>
                  <a:schemeClr val="dk1"/>
                </a:solidFill>
                <a:latin typeface="Arial"/>
                <a:ea typeface="Arial"/>
                <a:cs typeface="Arial"/>
                <a:sym typeface="Arial"/>
              </a:rPr>
              <a:t>#列出所有數值欄位兩兩之間的相關係數</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6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SzPts val="2400"/>
              <a:buNone/>
            </a:pPr>
            <a:r>
              <a:rPr lang="zh-TW"/>
              <a:t>Lecturer</a:t>
            </a:r>
            <a:endParaRPr/>
          </a:p>
        </p:txBody>
      </p:sp>
      <p:sp>
        <p:nvSpPr>
          <p:cNvPr id="348" name="Google Shape;348;p61"/>
          <p:cNvSpPr txBox="1"/>
          <p:nvPr>
            <p:ph idx="1" type="body"/>
          </p:nvPr>
        </p:nvSpPr>
        <p:spPr>
          <a:xfrm>
            <a:off x="383125" y="102922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講者：黃顯堯</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聯絡方式：</a:t>
            </a:r>
            <a:r>
              <a:rPr lang="zh-TW" u="sng">
                <a:solidFill>
                  <a:schemeClr val="hlink"/>
                </a:solidFill>
                <a:latin typeface="Arial"/>
                <a:ea typeface="Arial"/>
                <a:cs typeface="Arial"/>
                <a:sym typeface="Arial"/>
                <a:hlinkClick r:id="rId3"/>
              </a:rPr>
              <a:t>eric8607242@aiacademy.tw</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成大資工系</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成大資工所</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zh-TW">
                <a:latin typeface="Arial"/>
                <a:ea typeface="Arial"/>
                <a:cs typeface="Arial"/>
                <a:sym typeface="Arial"/>
              </a:rPr>
              <a:t>AIA工程師</a:t>
            </a:r>
            <a:endParaRPr>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06"/>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5000"/>
              </a:lnSpc>
              <a:spcBef>
                <a:spcPts val="0"/>
              </a:spcBef>
              <a:spcAft>
                <a:spcPts val="0"/>
              </a:spcAft>
              <a:buClr>
                <a:schemeClr val="dk2"/>
              </a:buClr>
              <a:buSzPts val="1800"/>
              <a:buNone/>
            </a:pPr>
            <a:r>
              <a:t/>
            </a:r>
            <a:endParaRPr/>
          </a:p>
        </p:txBody>
      </p:sp>
      <p:sp>
        <p:nvSpPr>
          <p:cNvPr id="739" name="Google Shape;739;p10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pic>
        <p:nvPicPr>
          <p:cNvPr id="740" name="Google Shape;740;p106"/>
          <p:cNvPicPr preferRelativeResize="0"/>
          <p:nvPr/>
        </p:nvPicPr>
        <p:blipFill rotWithShape="1">
          <a:blip r:embed="rId3">
            <a:alphaModFix/>
          </a:blip>
          <a:srcRect b="0" l="0" r="0" t="0"/>
          <a:stretch/>
        </p:blipFill>
        <p:spPr>
          <a:xfrm>
            <a:off x="447675" y="1109663"/>
            <a:ext cx="8248650" cy="2924175"/>
          </a:xfrm>
          <a:prstGeom prst="rect">
            <a:avLst/>
          </a:prstGeom>
          <a:noFill/>
          <a:ln>
            <a:noFill/>
          </a:ln>
        </p:spPr>
      </p:pic>
      <p:cxnSp>
        <p:nvCxnSpPr>
          <p:cNvPr id="741" name="Google Shape;741;p106"/>
          <p:cNvCxnSpPr/>
          <p:nvPr/>
        </p:nvCxnSpPr>
        <p:spPr>
          <a:xfrm>
            <a:off x="1949925" y="1582000"/>
            <a:ext cx="6249000" cy="2379900"/>
          </a:xfrm>
          <a:prstGeom prst="straightConnector1">
            <a:avLst/>
          </a:prstGeom>
          <a:noFill/>
          <a:ln cap="flat" cmpd="sng" w="9525">
            <a:solidFill>
              <a:srgbClr val="FF0000"/>
            </a:solidFill>
            <a:prstDash val="solid"/>
            <a:round/>
            <a:headEnd len="sm" w="sm" type="none"/>
            <a:tailEnd len="sm" w="sm" type="none"/>
          </a:ln>
        </p:spPr>
      </p:cxnSp>
      <p:cxnSp>
        <p:nvCxnSpPr>
          <p:cNvPr id="742" name="Google Shape;742;p106"/>
          <p:cNvCxnSpPr/>
          <p:nvPr/>
        </p:nvCxnSpPr>
        <p:spPr>
          <a:xfrm>
            <a:off x="2407125" y="1429600"/>
            <a:ext cx="6249000" cy="2379900"/>
          </a:xfrm>
          <a:prstGeom prst="straightConnector1">
            <a:avLst/>
          </a:prstGeom>
          <a:noFill/>
          <a:ln cap="flat" cmpd="sng" w="9525">
            <a:solidFill>
              <a:srgbClr val="FF0000"/>
            </a:solidFill>
            <a:prstDash val="solid"/>
            <a:round/>
            <a:headEnd len="sm" w="sm" type="none"/>
            <a:tailEnd len="sm" w="sm" type="none"/>
          </a:ln>
        </p:spPr>
      </p:cxnSp>
      <p:sp>
        <p:nvSpPr>
          <p:cNvPr id="743" name="Google Shape;743;p106"/>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10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600"/>
              <a:t>Heat map</a:t>
            </a:r>
            <a:endParaRPr b="0" i="0" sz="3600" u="none" cap="none" strike="noStrike">
              <a:solidFill>
                <a:srgbClr val="1A1A1A"/>
              </a:solidFill>
              <a:latin typeface="Arial"/>
              <a:ea typeface="Arial"/>
              <a:cs typeface="Arial"/>
              <a:sym typeface="Arial"/>
            </a:endParaRPr>
          </a:p>
        </p:txBody>
      </p:sp>
      <p:sp>
        <p:nvSpPr>
          <p:cNvPr id="749" name="Google Shape;749;p107"/>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750" name="Google Shape;750;p107"/>
          <p:cNvPicPr preferRelativeResize="0"/>
          <p:nvPr/>
        </p:nvPicPr>
        <p:blipFill rotWithShape="1">
          <a:blip r:embed="rId3">
            <a:alphaModFix/>
          </a:blip>
          <a:srcRect b="0" l="0" r="0" t="0"/>
          <a:stretch/>
        </p:blipFill>
        <p:spPr>
          <a:xfrm>
            <a:off x="2189900" y="818025"/>
            <a:ext cx="4512292" cy="4008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08"/>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pic>
        <p:nvPicPr>
          <p:cNvPr id="756" name="Google Shape;756;p108"/>
          <p:cNvPicPr preferRelativeResize="0"/>
          <p:nvPr/>
        </p:nvPicPr>
        <p:blipFill rotWithShape="1">
          <a:blip r:embed="rId3">
            <a:alphaModFix/>
          </a:blip>
          <a:srcRect b="0" l="0" r="0" t="0"/>
          <a:stretch/>
        </p:blipFill>
        <p:spPr>
          <a:xfrm>
            <a:off x="297781" y="1726532"/>
            <a:ext cx="8115300" cy="2628900"/>
          </a:xfrm>
          <a:prstGeom prst="rect">
            <a:avLst/>
          </a:prstGeom>
          <a:noFill/>
          <a:ln>
            <a:noFill/>
          </a:ln>
        </p:spPr>
      </p:pic>
      <p:sp>
        <p:nvSpPr>
          <p:cNvPr id="757" name="Google Shape;757;p108"/>
          <p:cNvSpPr txBox="1"/>
          <p:nvPr/>
        </p:nvSpPr>
        <p:spPr>
          <a:xfrm>
            <a:off x="1331450" y="1524501"/>
            <a:ext cx="1447800" cy="59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C00000"/>
                </a:solidFill>
                <a:latin typeface="Open Sans"/>
                <a:ea typeface="Open Sans"/>
                <a:cs typeface="Open Sans"/>
                <a:sym typeface="Open Sans"/>
              </a:rPr>
              <a:t>正相關 </a:t>
            </a:r>
            <a:endParaRPr b="1" i="0" sz="1800" u="none" cap="none" strike="noStrike">
              <a:solidFill>
                <a:srgbClr val="C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C00000"/>
                </a:solidFill>
                <a:latin typeface="Open Sans"/>
                <a:ea typeface="Open Sans"/>
                <a:cs typeface="Open Sans"/>
                <a:sym typeface="Open Sans"/>
              </a:rPr>
              <a:t>(r&gt;0)</a:t>
            </a:r>
            <a:endParaRPr b="1" i="0" sz="1800" u="none" cap="none" strike="noStrike">
              <a:solidFill>
                <a:srgbClr val="C00000"/>
              </a:solidFill>
              <a:latin typeface="Open Sans"/>
              <a:ea typeface="Open Sans"/>
              <a:cs typeface="Open Sans"/>
              <a:sym typeface="Open Sans"/>
            </a:endParaRPr>
          </a:p>
        </p:txBody>
      </p:sp>
      <p:sp>
        <p:nvSpPr>
          <p:cNvPr id="758" name="Google Shape;758;p108"/>
          <p:cNvSpPr txBox="1"/>
          <p:nvPr/>
        </p:nvSpPr>
        <p:spPr>
          <a:xfrm>
            <a:off x="6544700" y="1524501"/>
            <a:ext cx="1447800" cy="59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C00000"/>
                </a:solidFill>
                <a:latin typeface="Open Sans"/>
                <a:ea typeface="Open Sans"/>
                <a:cs typeface="Open Sans"/>
                <a:sym typeface="Open Sans"/>
              </a:rPr>
              <a:t>負相關 </a:t>
            </a:r>
            <a:endParaRPr b="1" i="0" sz="1800" u="none" cap="none" strike="noStrike">
              <a:solidFill>
                <a:srgbClr val="C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C00000"/>
                </a:solidFill>
                <a:latin typeface="Open Sans"/>
                <a:ea typeface="Open Sans"/>
                <a:cs typeface="Open Sans"/>
                <a:sym typeface="Open Sans"/>
              </a:rPr>
              <a:t>(r&lt;0)</a:t>
            </a:r>
            <a:endParaRPr b="1" i="0" sz="1800" u="none" cap="none" strike="noStrike">
              <a:solidFill>
                <a:srgbClr val="C00000"/>
              </a:solidFill>
              <a:latin typeface="Open Sans"/>
              <a:ea typeface="Open Sans"/>
              <a:cs typeface="Open Sans"/>
              <a:sym typeface="Open Sans"/>
            </a:endParaRPr>
          </a:p>
        </p:txBody>
      </p:sp>
      <p:sp>
        <p:nvSpPr>
          <p:cNvPr id="759" name="Google Shape;759;p108"/>
          <p:cNvSpPr txBox="1"/>
          <p:nvPr/>
        </p:nvSpPr>
        <p:spPr>
          <a:xfrm>
            <a:off x="4027475" y="1489252"/>
            <a:ext cx="1345200" cy="66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C00000"/>
                </a:solidFill>
                <a:latin typeface="Open Sans"/>
                <a:ea typeface="Open Sans"/>
                <a:cs typeface="Open Sans"/>
                <a:sym typeface="Open Sans"/>
              </a:rPr>
              <a:t>0相關</a:t>
            </a:r>
            <a:endParaRPr b="1" i="0" sz="1800" u="none" cap="none" strike="noStrike">
              <a:solidFill>
                <a:srgbClr val="C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C00000"/>
                </a:solidFill>
                <a:latin typeface="Open Sans"/>
                <a:ea typeface="Open Sans"/>
                <a:cs typeface="Open Sans"/>
                <a:sym typeface="Open Sans"/>
              </a:rPr>
              <a:t>(r=0)</a:t>
            </a:r>
            <a:endParaRPr b="1" i="0" sz="1800" u="none" cap="none" strike="noStrike">
              <a:solidFill>
                <a:srgbClr val="C00000"/>
              </a:solidFill>
              <a:latin typeface="Open Sans"/>
              <a:ea typeface="Open Sans"/>
              <a:cs typeface="Open Sans"/>
              <a:sym typeface="Open Sans"/>
            </a:endParaRPr>
          </a:p>
        </p:txBody>
      </p:sp>
      <p:sp>
        <p:nvSpPr>
          <p:cNvPr id="760" name="Google Shape;760;p108"/>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09"/>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766" name="Google Shape;766;p109"/>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767" name="Google Shape;767;p109"/>
          <p:cNvPicPr preferRelativeResize="0"/>
          <p:nvPr/>
        </p:nvPicPr>
        <p:blipFill rotWithShape="1">
          <a:blip r:embed="rId3">
            <a:alphaModFix/>
          </a:blip>
          <a:srcRect b="0" l="0" r="0" t="0"/>
          <a:stretch/>
        </p:blipFill>
        <p:spPr>
          <a:xfrm>
            <a:off x="762000" y="788075"/>
            <a:ext cx="7743602" cy="35330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10"/>
          <p:cNvSpPr txBox="1"/>
          <p:nvPr>
            <p:ph idx="1" type="body"/>
          </p:nvPr>
        </p:nvSpPr>
        <p:spPr>
          <a:xfrm>
            <a:off x="9975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出現次數</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集中趨勢指標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離散趨勢指標</a:t>
            </a:r>
            <a:endParaRPr>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偏態</a:t>
            </a:r>
            <a:endParaRPr strike="sngStrike">
              <a:solidFill>
                <a:srgbClr val="C0BFBF"/>
              </a:solidFill>
              <a:latin typeface="Open Sans"/>
              <a:ea typeface="Open Sans"/>
              <a:cs typeface="Open Sans"/>
              <a:sym typeface="Open Sans"/>
            </a:endParaRPr>
          </a:p>
          <a:p>
            <a:pPr indent="-228600" lvl="0" marL="457200" marR="0" rtl="0" algn="l">
              <a:lnSpc>
                <a:spcPct val="115000"/>
              </a:lnSpc>
              <a:spcBef>
                <a:spcPts val="0"/>
              </a:spcBef>
              <a:spcAft>
                <a:spcPts val="0"/>
              </a:spcAft>
              <a:buClr>
                <a:schemeClr val="dk2"/>
              </a:buClr>
              <a:buSzPts val="1800"/>
              <a:buNone/>
            </a:pPr>
            <a:r>
              <a:t/>
            </a:r>
            <a:endParaRPr>
              <a:solidFill>
                <a:srgbClr val="C0BFBF"/>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相關係數</a:t>
            </a:r>
            <a:endParaRPr>
              <a:solidFill>
                <a:schemeClr val="dk2"/>
              </a:solidFill>
              <a:latin typeface="Open Sans"/>
              <a:ea typeface="Open Sans"/>
              <a:cs typeface="Open Sans"/>
              <a:sym typeface="Open Sans"/>
            </a:endParaRPr>
          </a:p>
        </p:txBody>
      </p:sp>
      <p:sp>
        <p:nvSpPr>
          <p:cNvPr id="773" name="Google Shape;773;p11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資料分析第二步 – 描述統計量</a:t>
            </a:r>
            <a:endParaRPr>
              <a:latin typeface="Open Sans"/>
              <a:ea typeface="Open Sans"/>
              <a:cs typeface="Open Sans"/>
              <a:sym typeface="Open Sans"/>
            </a:endParaRPr>
          </a:p>
        </p:txBody>
      </p:sp>
      <p:sp>
        <p:nvSpPr>
          <p:cNvPr id="774" name="Google Shape;774;p110"/>
          <p:cNvSpPr txBox="1"/>
          <p:nvPr>
            <p:ph idx="1" type="body"/>
          </p:nvPr>
        </p:nvSpPr>
        <p:spPr>
          <a:xfrm>
            <a:off x="5249100" y="1029225"/>
            <a:ext cx="33900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70C0"/>
              </a:buClr>
              <a:buSzPts val="1800"/>
              <a:buFont typeface="Open Sans"/>
              <a:buChar char="●"/>
            </a:pPr>
            <a:r>
              <a:rPr b="1" lang="zh-TW">
                <a:solidFill>
                  <a:srgbClr val="0070C0"/>
                </a:solidFill>
                <a:latin typeface="Open Sans"/>
                <a:ea typeface="Open Sans"/>
                <a:cs typeface="Open Sans"/>
                <a:sym typeface="Open Sans"/>
              </a:rPr>
              <a:t>一班40個人去考試</a:t>
            </a:r>
            <a:endParaRPr b="1">
              <a:solidFill>
                <a:srgbClr val="0070C0"/>
              </a:solidFill>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b="1">
              <a:solidFill>
                <a:srgbClr val="0070C0"/>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0070C0"/>
              </a:buClr>
              <a:buSzPts val="1800"/>
              <a:buFont typeface="Open Sans"/>
              <a:buChar char="●"/>
            </a:pPr>
            <a:r>
              <a:rPr b="1" lang="zh-TW">
                <a:solidFill>
                  <a:srgbClr val="0070C0"/>
                </a:solidFill>
                <a:latin typeface="Open Sans"/>
                <a:ea typeface="Open Sans"/>
                <a:cs typeface="Open Sans"/>
                <a:sym typeface="Open Sans"/>
              </a:rPr>
              <a:t>一半的人都不及格</a:t>
            </a:r>
            <a:endParaRPr b="1">
              <a:solidFill>
                <a:srgbClr val="0070C0"/>
              </a:solidFill>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b="1">
              <a:solidFill>
                <a:srgbClr val="0070C0"/>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0070C0"/>
              </a:buClr>
              <a:buSzPts val="1800"/>
              <a:buFont typeface="Open Sans"/>
              <a:buChar char="●"/>
            </a:pPr>
            <a:r>
              <a:rPr b="1" lang="zh-TW">
                <a:solidFill>
                  <a:srgbClr val="0070C0"/>
                </a:solidFill>
                <a:latin typeface="Open Sans"/>
                <a:ea typeface="Open Sans"/>
                <a:cs typeface="Open Sans"/>
                <a:sym typeface="Open Sans"/>
              </a:rPr>
              <a:t>標準差為10分</a:t>
            </a:r>
            <a:endParaRPr b="1">
              <a:solidFill>
                <a:srgbClr val="FF0000"/>
              </a:solidFill>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b="1">
              <a:solidFill>
                <a:srgbClr val="0070C0"/>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0070C0"/>
              </a:buClr>
              <a:buSzPts val="1800"/>
              <a:buFont typeface="Open Sans"/>
              <a:buChar char="●"/>
            </a:pPr>
            <a:r>
              <a:rPr b="1" lang="zh-TW">
                <a:solidFill>
                  <a:srgbClr val="0070C0"/>
                </a:solidFill>
                <a:latin typeface="Open Sans"/>
                <a:ea typeface="Open Sans"/>
                <a:cs typeface="Open Sans"/>
                <a:sym typeface="Open Sans"/>
              </a:rPr>
              <a:t>有一群人還是考很好</a:t>
            </a:r>
            <a:endParaRPr b="1" strike="sngStrike">
              <a:solidFill>
                <a:srgbClr val="0070C0"/>
              </a:solidFill>
              <a:latin typeface="Open Sans"/>
              <a:ea typeface="Open Sans"/>
              <a:cs typeface="Open Sans"/>
              <a:sym typeface="Open Sans"/>
            </a:endParaRPr>
          </a:p>
          <a:p>
            <a:pPr indent="0" lvl="0" marL="457200" marR="0" rtl="0" algn="l">
              <a:lnSpc>
                <a:spcPct val="115000"/>
              </a:lnSpc>
              <a:spcBef>
                <a:spcPts val="0"/>
              </a:spcBef>
              <a:spcAft>
                <a:spcPts val="0"/>
              </a:spcAft>
              <a:buSzPts val="1800"/>
              <a:buNone/>
            </a:pPr>
            <a:r>
              <a:t/>
            </a:r>
            <a:endParaRPr b="1">
              <a:solidFill>
                <a:srgbClr val="0070C0"/>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0070C0"/>
              </a:buClr>
              <a:buSzPts val="1800"/>
              <a:buFont typeface="Open Sans"/>
              <a:buChar char="●"/>
            </a:pPr>
            <a:r>
              <a:rPr b="1" lang="zh-TW">
                <a:solidFill>
                  <a:srgbClr val="0070C0"/>
                </a:solidFill>
                <a:latin typeface="Open Sans"/>
                <a:ea typeface="Open Sans"/>
                <a:cs typeface="Open Sans"/>
                <a:sym typeface="Open Sans"/>
              </a:rPr>
              <a:t>平常有認真上課的人分數真的比較高</a:t>
            </a:r>
            <a:endParaRPr b="1">
              <a:solidFill>
                <a:srgbClr val="0070C0"/>
              </a:solidFill>
              <a:latin typeface="Open Sans"/>
              <a:ea typeface="Open Sans"/>
              <a:cs typeface="Open Sans"/>
              <a:sym typeface="Open Sans"/>
            </a:endParaRPr>
          </a:p>
        </p:txBody>
      </p:sp>
      <p:sp>
        <p:nvSpPr>
          <p:cNvPr id="775" name="Google Shape;775;p110"/>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776" name="Google Shape;776;p110"/>
          <p:cNvSpPr/>
          <p:nvPr/>
        </p:nvSpPr>
        <p:spPr>
          <a:xfrm>
            <a:off x="3634975" y="2209200"/>
            <a:ext cx="1245600" cy="598500"/>
          </a:xfrm>
          <a:prstGeom prst="righ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11"/>
          <p:cNvSpPr txBox="1"/>
          <p:nvPr/>
        </p:nvSpPr>
        <p:spPr>
          <a:xfrm>
            <a:off x="439975" y="1642550"/>
            <a:ext cx="7690200" cy="1282800"/>
          </a:xfrm>
          <a:prstGeom prst="rect">
            <a:avLst/>
          </a:prstGeom>
          <a:noFill/>
          <a:ln>
            <a:noFill/>
          </a:ln>
        </p:spPr>
        <p:txBody>
          <a:bodyPr anchorCtr="0" anchor="t" bIns="0" lIns="0" spcFirstLastPara="1" rIns="0" wrap="square" tIns="12700">
            <a:noAutofit/>
          </a:bodyPr>
          <a:lstStyle/>
          <a:p>
            <a:pPr indent="-381000" lvl="0" marL="457200"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直接顯示所有數值變數的統計量</a:t>
            </a:r>
            <a:endParaRPr b="0" i="0" sz="2400" u="none" cap="none" strike="noStrike">
              <a:solidFill>
                <a:srgbClr val="000000"/>
              </a:solidFill>
              <a:latin typeface="Arial"/>
              <a:ea typeface="Arial"/>
              <a:cs typeface="Arial"/>
              <a:sym typeface="Arial"/>
            </a:endParaRPr>
          </a:p>
        </p:txBody>
      </p:sp>
      <p:sp>
        <p:nvSpPr>
          <p:cNvPr id="782" name="Google Shape;782;p111"/>
          <p:cNvSpPr/>
          <p:nvPr/>
        </p:nvSpPr>
        <p:spPr>
          <a:xfrm>
            <a:off x="419100" y="972175"/>
            <a:ext cx="8305800" cy="5163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
        <p:nvSpPr>
          <p:cNvPr id="783" name="Google Shape;783;p111"/>
          <p:cNvSpPr txBox="1"/>
          <p:nvPr>
            <p:ph type="title"/>
          </p:nvPr>
        </p:nvSpPr>
        <p:spPr>
          <a:xfrm>
            <a:off x="457750" y="272575"/>
            <a:ext cx="73128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1A1A1A"/>
              </a:buClr>
              <a:buSzPts val="2400"/>
              <a:buFont typeface="Arial"/>
              <a:buNone/>
            </a:pPr>
            <a:r>
              <a:rPr i="0" lang="zh-TW" sz="3000" u="none" cap="none" strike="noStrike">
                <a:solidFill>
                  <a:srgbClr val="1A1A1A"/>
                </a:solidFill>
                <a:latin typeface="Open Sans"/>
                <a:ea typeface="Open Sans"/>
                <a:cs typeface="Open Sans"/>
                <a:sym typeface="Open Sans"/>
              </a:rPr>
              <a:t>統計量</a:t>
            </a:r>
            <a:endParaRPr i="0" sz="3000" u="none" cap="none" strike="noStrike">
              <a:solidFill>
                <a:srgbClr val="1A1A1A"/>
              </a:solidFill>
              <a:latin typeface="Open Sans"/>
              <a:ea typeface="Open Sans"/>
              <a:cs typeface="Open Sans"/>
              <a:sym typeface="Open Sans"/>
            </a:endParaRPr>
          </a:p>
        </p:txBody>
      </p:sp>
      <p:sp>
        <p:nvSpPr>
          <p:cNvPr id="784" name="Google Shape;784;p111"/>
          <p:cNvSpPr/>
          <p:nvPr/>
        </p:nvSpPr>
        <p:spPr>
          <a:xfrm>
            <a:off x="419100" y="972175"/>
            <a:ext cx="8305800" cy="5163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zh-TW" sz="2400" u="none" cap="none" strike="noStrike">
                <a:solidFill>
                  <a:schemeClr val="dk1"/>
                </a:solidFill>
                <a:latin typeface="Arial"/>
                <a:ea typeface="Arial"/>
                <a:cs typeface="Arial"/>
                <a:sym typeface="Arial"/>
              </a:rPr>
              <a:t>df.describe()</a:t>
            </a:r>
            <a:endParaRPr b="1" i="0" sz="2400" u="none" cap="none" strike="noStrike">
              <a:solidFill>
                <a:schemeClr val="dk1"/>
              </a:solidFill>
              <a:latin typeface="Arial"/>
              <a:ea typeface="Arial"/>
              <a:cs typeface="Arial"/>
              <a:sym typeface="Arial"/>
            </a:endParaRPr>
          </a:p>
        </p:txBody>
      </p:sp>
      <p:pic>
        <p:nvPicPr>
          <p:cNvPr id="785" name="Google Shape;785;p111"/>
          <p:cNvPicPr preferRelativeResize="0"/>
          <p:nvPr/>
        </p:nvPicPr>
        <p:blipFill rotWithShape="1">
          <a:blip r:embed="rId3">
            <a:alphaModFix/>
          </a:blip>
          <a:srcRect b="0" l="4314" r="11581" t="0"/>
          <a:stretch/>
        </p:blipFill>
        <p:spPr>
          <a:xfrm>
            <a:off x="1321425" y="2169600"/>
            <a:ext cx="6965349" cy="2646849"/>
          </a:xfrm>
          <a:prstGeom prst="rect">
            <a:avLst/>
          </a:prstGeom>
          <a:noFill/>
          <a:ln>
            <a:noFill/>
          </a:ln>
        </p:spPr>
      </p:pic>
      <p:sp>
        <p:nvSpPr>
          <p:cNvPr id="786" name="Google Shape;786;p111"/>
          <p:cNvSpPr txBox="1"/>
          <p:nvPr>
            <p:ph idx="12" type="sldNum"/>
          </p:nvPr>
        </p:nvSpPr>
        <p:spPr>
          <a:xfrm>
            <a:off x="4297650" y="4749851"/>
            <a:ext cx="5487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Helvetica Neue Light"/>
              <a:buNone/>
            </a:pPr>
            <a:fld id="{00000000-1234-1234-1234-123412341234}" type="slidenum">
              <a:rPr lang="zh-TW" sz="800">
                <a:solidFill>
                  <a:srgbClr val="000000"/>
                </a:solidFill>
                <a:latin typeface="Helvetica Neue Light"/>
                <a:ea typeface="Helvetica Neue Light"/>
                <a:cs typeface="Helvetica Neue Light"/>
                <a:sym typeface="Helvetica Neue Light"/>
              </a:rPr>
              <a:t>‹#›</a:t>
            </a:fld>
            <a:endParaRPr sz="8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11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動手試試看- 0 </a:t>
            </a:r>
            <a:endParaRPr b="0" i="0" sz="3000" u="none" cap="none" strike="noStrike">
              <a:solidFill>
                <a:srgbClr val="1A1A1A"/>
              </a:solidFill>
              <a:latin typeface="Arial"/>
              <a:ea typeface="Arial"/>
              <a:cs typeface="Arial"/>
              <a:sym typeface="Arial"/>
            </a:endParaRPr>
          </a:p>
        </p:txBody>
      </p:sp>
      <p:sp>
        <p:nvSpPr>
          <p:cNvPr id="792" name="Google Shape;792;p112"/>
          <p:cNvSpPr/>
          <p:nvPr/>
        </p:nvSpPr>
        <p:spPr>
          <a:xfrm>
            <a:off x="418300" y="943675"/>
            <a:ext cx="8266200" cy="8883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chemeClr val="dk1"/>
                </a:solidFill>
                <a:latin typeface="Arial"/>
                <a:ea typeface="Arial"/>
                <a:cs typeface="Arial"/>
                <a:sym typeface="Arial"/>
              </a:rPr>
              <a:t>查看一下各個column, 觀察一下個別的mean, median, count。</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chemeClr val="dk1"/>
                </a:solidFill>
                <a:latin typeface="Arial"/>
                <a:ea typeface="Arial"/>
                <a:cs typeface="Arial"/>
                <a:sym typeface="Arial"/>
              </a:rPr>
              <a:t>也可以直接打 df 觀察整列資料</a:t>
            </a:r>
            <a:endParaRPr b="1" i="0" sz="1800" u="none" cap="none" strike="noStrike">
              <a:solidFill>
                <a:schemeClr val="dk1"/>
              </a:solidFill>
              <a:latin typeface="Arial"/>
              <a:ea typeface="Arial"/>
              <a:cs typeface="Arial"/>
              <a:sym typeface="Arial"/>
            </a:endParaRPr>
          </a:p>
        </p:txBody>
      </p:sp>
      <p:pic>
        <p:nvPicPr>
          <p:cNvPr id="793" name="Google Shape;793;p112"/>
          <p:cNvPicPr preferRelativeResize="0"/>
          <p:nvPr/>
        </p:nvPicPr>
        <p:blipFill rotWithShape="1">
          <a:blip r:embed="rId3">
            <a:alphaModFix/>
          </a:blip>
          <a:srcRect b="0" l="0" r="0" t="0"/>
          <a:stretch/>
        </p:blipFill>
        <p:spPr>
          <a:xfrm>
            <a:off x="285350" y="2076194"/>
            <a:ext cx="8532101" cy="2271081"/>
          </a:xfrm>
          <a:prstGeom prst="rect">
            <a:avLst/>
          </a:prstGeom>
          <a:noFill/>
          <a:ln>
            <a:noFill/>
          </a:ln>
        </p:spPr>
      </p:pic>
      <p:sp>
        <p:nvSpPr>
          <p:cNvPr id="794" name="Google Shape;794;p112"/>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13"/>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800" name="Google Shape;800;p113"/>
          <p:cNvSpPr txBox="1"/>
          <p:nvPr>
            <p:ph type="title"/>
          </p:nvPr>
        </p:nvSpPr>
        <p:spPr>
          <a:xfrm>
            <a:off x="457750" y="2725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1A1A1A"/>
              </a:buClr>
              <a:buSzPts val="2400"/>
              <a:buFont typeface="Arial"/>
              <a:buNone/>
            </a:pPr>
            <a:r>
              <a:rPr b="0" i="0" lang="zh-TW" sz="3000" u="none" cap="none" strike="noStrike">
                <a:solidFill>
                  <a:srgbClr val="1A1A1A"/>
                </a:solidFill>
                <a:latin typeface="Arial"/>
                <a:ea typeface="Arial"/>
                <a:cs typeface="Arial"/>
                <a:sym typeface="Arial"/>
              </a:rPr>
              <a:t>統計量一定準確嗎?</a:t>
            </a:r>
            <a:endParaRPr b="0" i="0" sz="3000" u="none" cap="none" strike="noStrike">
              <a:solidFill>
                <a:srgbClr val="1A1A1A"/>
              </a:solidFill>
              <a:latin typeface="Arial"/>
              <a:ea typeface="Arial"/>
              <a:cs typeface="Arial"/>
              <a:sym typeface="Arial"/>
            </a:endParaRPr>
          </a:p>
        </p:txBody>
      </p:sp>
      <p:sp>
        <p:nvSpPr>
          <p:cNvPr id="801" name="Google Shape;801;p113"/>
          <p:cNvSpPr txBox="1"/>
          <p:nvPr/>
        </p:nvSpPr>
        <p:spPr>
          <a:xfrm>
            <a:off x="457750" y="1135178"/>
            <a:ext cx="8463300" cy="17901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平均值容易受到</a:t>
            </a:r>
            <a:r>
              <a:rPr b="0" i="0" lang="zh-TW" sz="2400" u="none" cap="none" strike="noStrike">
                <a:solidFill>
                  <a:srgbClr val="FF0000"/>
                </a:solidFill>
                <a:latin typeface="Arial"/>
                <a:ea typeface="Arial"/>
                <a:cs typeface="Arial"/>
                <a:sym typeface="Arial"/>
              </a:rPr>
              <a:t>極端值 (outlier) </a:t>
            </a:r>
            <a:r>
              <a:rPr b="0" i="0" lang="zh-TW" sz="2400" u="none" cap="none" strike="noStrike">
                <a:solidFill>
                  <a:srgbClr val="000000"/>
                </a:solidFill>
                <a:latin typeface="Arial"/>
                <a:ea typeface="Arial"/>
                <a:cs typeface="Arial"/>
                <a:sym typeface="Arial"/>
              </a:rPr>
              <a:t>的影響</a:t>
            </a:r>
            <a:endParaRPr b="0" i="0" sz="2400" u="none" cap="none" strike="noStrike">
              <a:solidFill>
                <a:srgbClr val="000000"/>
              </a:solidFill>
              <a:latin typeface="Arial"/>
              <a:ea typeface="Arial"/>
              <a:cs typeface="Arial"/>
              <a:sym typeface="Arial"/>
            </a:endParaRPr>
          </a:p>
          <a:p>
            <a:pPr indent="0" lvl="0" marL="0"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424815"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802" name="Google Shape;802;p113"/>
          <p:cNvPicPr preferRelativeResize="0"/>
          <p:nvPr/>
        </p:nvPicPr>
        <p:blipFill rotWithShape="1">
          <a:blip r:embed="rId3">
            <a:alphaModFix/>
          </a:blip>
          <a:srcRect b="0" l="0" r="0" t="0"/>
          <a:stretch/>
        </p:blipFill>
        <p:spPr>
          <a:xfrm>
            <a:off x="2734335" y="1736875"/>
            <a:ext cx="3580404" cy="314433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114"/>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808" name="Google Shape;808;p114"/>
          <p:cNvSpPr txBox="1"/>
          <p:nvPr>
            <p:ph type="title"/>
          </p:nvPr>
        </p:nvSpPr>
        <p:spPr>
          <a:xfrm>
            <a:off x="457750" y="272575"/>
            <a:ext cx="42996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1A1A1A"/>
              </a:buClr>
              <a:buSzPts val="2400"/>
              <a:buFont typeface="Arial"/>
              <a:buNone/>
            </a:pPr>
            <a:r>
              <a:rPr b="0" i="0" lang="zh-TW" sz="3000" u="none" cap="none" strike="noStrike">
                <a:solidFill>
                  <a:srgbClr val="1A1A1A"/>
                </a:solidFill>
                <a:latin typeface="Arial"/>
                <a:ea typeface="Arial"/>
                <a:cs typeface="Arial"/>
                <a:sym typeface="Arial"/>
              </a:rPr>
              <a:t>統計量一定準確嗎?</a:t>
            </a:r>
            <a:endParaRPr b="0" i="0" sz="3000" u="none" cap="none" strike="noStrike">
              <a:solidFill>
                <a:srgbClr val="1A1A1A"/>
              </a:solidFill>
              <a:latin typeface="Arial"/>
              <a:ea typeface="Arial"/>
              <a:cs typeface="Arial"/>
              <a:sym typeface="Arial"/>
            </a:endParaRPr>
          </a:p>
        </p:txBody>
      </p:sp>
      <p:sp>
        <p:nvSpPr>
          <p:cNvPr id="809" name="Google Shape;809;p114"/>
          <p:cNvSpPr txBox="1"/>
          <p:nvPr/>
        </p:nvSpPr>
        <p:spPr>
          <a:xfrm>
            <a:off x="457750" y="1135178"/>
            <a:ext cx="8463300" cy="17901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用多種統計量一同判別，例如：中位數 (median) </a:t>
            </a:r>
            <a:endParaRPr b="0" i="0" sz="2400" u="none" cap="none" strike="noStrike">
              <a:solidFill>
                <a:srgbClr val="000000"/>
              </a:solidFill>
              <a:latin typeface="Arial"/>
              <a:ea typeface="Arial"/>
              <a:cs typeface="Arial"/>
              <a:sym typeface="Arial"/>
            </a:endParaRPr>
          </a:p>
          <a:p>
            <a:pPr indent="0" lvl="0" marL="12700"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12700"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259715" lvl="0" marL="424815"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259715" lvl="0" marL="424815"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然而，有沒有更好的方式？</a:t>
            </a:r>
            <a:endParaRPr b="0" i="0" sz="2400" u="none" cap="none" strike="noStrike">
              <a:solidFill>
                <a:srgbClr val="000000"/>
              </a:solidFill>
              <a:latin typeface="Arial"/>
              <a:ea typeface="Arial"/>
              <a:cs typeface="Arial"/>
              <a:sym typeface="Arial"/>
            </a:endParaRPr>
          </a:p>
          <a:p>
            <a:pPr indent="0" lvl="0" marL="0"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424815" marR="5080" rtl="0" algn="l">
              <a:lnSpc>
                <a:spcPct val="114599"/>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10" name="Google Shape;810;p114"/>
          <p:cNvSpPr txBox="1"/>
          <p:nvPr/>
        </p:nvSpPr>
        <p:spPr>
          <a:xfrm>
            <a:off x="773597" y="3562950"/>
            <a:ext cx="6021600" cy="70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0" lang="zh-TW" sz="2400" u="none" cap="none" strike="noStrike">
                <a:solidFill>
                  <a:srgbClr val="FF0000"/>
                </a:solidFill>
                <a:latin typeface="Arial"/>
                <a:ea typeface="Arial"/>
                <a:cs typeface="Arial"/>
                <a:sym typeface="Arial"/>
              </a:rPr>
              <a:t>Ans:圖像化表示</a:t>
            </a:r>
            <a:endParaRPr b="0" i="0" sz="2400" u="none" cap="none" strike="noStrike">
              <a:solidFill>
                <a:srgbClr val="FF0000"/>
              </a:solidFill>
              <a:latin typeface="Arial"/>
              <a:ea typeface="Arial"/>
              <a:cs typeface="Arial"/>
              <a:sym typeface="Arial"/>
            </a:endParaRPr>
          </a:p>
        </p:txBody>
      </p:sp>
      <p:pic>
        <p:nvPicPr>
          <p:cNvPr id="811" name="Google Shape;811;p114"/>
          <p:cNvPicPr preferRelativeResize="0"/>
          <p:nvPr/>
        </p:nvPicPr>
        <p:blipFill rotWithShape="1">
          <a:blip r:embed="rId3">
            <a:alphaModFix/>
          </a:blip>
          <a:srcRect b="0" l="0" r="0" t="0"/>
          <a:stretch/>
        </p:blipFill>
        <p:spPr>
          <a:xfrm>
            <a:off x="3094387" y="1484147"/>
            <a:ext cx="2004738" cy="176057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1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Font typeface="Arial"/>
              <a:buNone/>
            </a:pPr>
            <a:r>
              <a:rPr i="0" lang="zh-TW" sz="2400" u="none" cap="none" strike="noStrike">
                <a:solidFill>
                  <a:srgbClr val="1A1A1A"/>
                </a:solidFill>
                <a:latin typeface="Open Sans"/>
                <a:ea typeface="Open Sans"/>
                <a:cs typeface="Open Sans"/>
                <a:sym typeface="Open Sans"/>
              </a:rPr>
              <a:t>函數總覽</a:t>
            </a:r>
            <a:endParaRPr>
              <a:latin typeface="Open Sans"/>
              <a:ea typeface="Open Sans"/>
              <a:cs typeface="Open Sans"/>
              <a:sym typeface="Open Sans"/>
            </a:endParaRPr>
          </a:p>
        </p:txBody>
      </p:sp>
      <p:graphicFrame>
        <p:nvGraphicFramePr>
          <p:cNvPr id="817" name="Google Shape;817;p115"/>
          <p:cNvGraphicFramePr/>
          <p:nvPr/>
        </p:nvGraphicFramePr>
        <p:xfrm>
          <a:off x="1520820" y="994776"/>
          <a:ext cx="3000000" cy="3000000"/>
        </p:xfrm>
        <a:graphic>
          <a:graphicData uri="http://schemas.openxmlformats.org/drawingml/2006/table">
            <a:tbl>
              <a:tblPr bandRow="1" firstRow="1">
                <a:noFill/>
                <a:tableStyleId>{D2355E23-E900-4C0D-9E67-6000516B07E4}</a:tableStyleId>
              </a:tblPr>
              <a:tblGrid>
                <a:gridCol w="2569650"/>
                <a:gridCol w="3419500"/>
              </a:tblGrid>
              <a:tr h="404150">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t>df.count()</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zh-TW" sz="1800" u="none" cap="none" strike="noStrike"/>
                        <a:t>得到每一列中的非空值的個數</a:t>
                      </a:r>
                      <a:endParaRPr sz="1800" u="none" cap="none" strike="noStrike"/>
                    </a:p>
                  </a:txBody>
                  <a:tcPr marT="45725" marB="45725" marR="91450" marL="91450"/>
                </a:tc>
              </a:tr>
              <a:tr h="404150">
                <a:tc>
                  <a:txBody>
                    <a:bodyPr/>
                    <a:lstStyle/>
                    <a:p>
                      <a:pPr indent="0" lvl="0" marL="0" marR="0" rtl="0" algn="l">
                        <a:lnSpc>
                          <a:spcPct val="100000"/>
                        </a:lnSpc>
                        <a:spcBef>
                          <a:spcPts val="0"/>
                        </a:spcBef>
                        <a:spcAft>
                          <a:spcPts val="0"/>
                        </a:spcAft>
                        <a:buClr>
                          <a:srgbClr val="000000"/>
                        </a:buClr>
                        <a:buSzPts val="1400"/>
                        <a:buFont typeface="Arial"/>
                        <a:buNone/>
                      </a:pPr>
                      <a:r>
                        <a:rPr lang="zh-TW" sz="1800" u="none" cap="none" strike="noStrike"/>
                        <a:t>df[‘column’].mode()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i="0" lang="zh-TW" sz="1800" u="none" cap="none" strike="noStrike">
                          <a:solidFill>
                            <a:srgbClr val="000000"/>
                          </a:solidFill>
                          <a:latin typeface="Arial"/>
                          <a:ea typeface="Arial"/>
                          <a:cs typeface="Arial"/>
                          <a:sym typeface="Arial"/>
                        </a:rPr>
                        <a:t>df</a:t>
                      </a:r>
                      <a:r>
                        <a:rPr lang="zh-TW" sz="1800" u="none" cap="none" strike="noStrike"/>
                        <a:t>資料</a:t>
                      </a:r>
                      <a:r>
                        <a:rPr b="0" i="0" lang="zh-TW" sz="1800" u="none" cap="none" strike="noStrike">
                          <a:solidFill>
                            <a:srgbClr val="000000"/>
                          </a:solidFill>
                          <a:latin typeface="Arial"/>
                          <a:ea typeface="Arial"/>
                          <a:cs typeface="Arial"/>
                          <a:sym typeface="Arial"/>
                        </a:rPr>
                        <a:t>中’column’欄位的眾數</a:t>
                      </a:r>
                      <a:endParaRPr sz="1800" u="none" cap="none" strike="noStrike"/>
                    </a:p>
                  </a:txBody>
                  <a:tcPr marT="45725" marB="45725" marR="91450" marL="91450"/>
                </a:tc>
              </a:tr>
              <a:tr h="404150">
                <a:tc>
                  <a:txBody>
                    <a:bodyPr/>
                    <a:lstStyle/>
                    <a:p>
                      <a:pPr indent="0" lvl="0" marL="0" marR="0" rtl="0" algn="l">
                        <a:lnSpc>
                          <a:spcPct val="100000"/>
                        </a:lnSpc>
                        <a:spcBef>
                          <a:spcPts val="0"/>
                        </a:spcBef>
                        <a:spcAft>
                          <a:spcPts val="0"/>
                        </a:spcAft>
                        <a:buClr>
                          <a:srgbClr val="000000"/>
                        </a:buClr>
                        <a:buSzPts val="1400"/>
                        <a:buFont typeface="Arial"/>
                        <a:buNone/>
                      </a:pPr>
                      <a:r>
                        <a:rPr lang="zh-TW" sz="1800" u="none" cap="none" strike="noStrike"/>
                        <a:t>df</a:t>
                      </a:r>
                      <a:r>
                        <a:rPr lang="zh-TW" sz="1800" u="none" cap="none" strike="noStrike">
                          <a:solidFill>
                            <a:schemeClr val="dk1"/>
                          </a:solidFill>
                        </a:rPr>
                        <a:t>[‘column’]</a:t>
                      </a:r>
                      <a:r>
                        <a:rPr lang="zh-TW" sz="1800" u="none" cap="none" strike="noStrike"/>
                        <a:t>.mean()</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i="0" lang="zh-TW" sz="1800" u="none" cap="none" strike="noStrike">
                          <a:solidFill>
                            <a:srgbClr val="000000"/>
                          </a:solidFill>
                          <a:latin typeface="Arial"/>
                          <a:ea typeface="Arial"/>
                          <a:cs typeface="Arial"/>
                          <a:sym typeface="Arial"/>
                        </a:rPr>
                        <a:t>df</a:t>
                      </a:r>
                      <a:r>
                        <a:rPr lang="zh-TW" sz="1800" u="none" cap="none" strike="noStrike"/>
                        <a:t>資料</a:t>
                      </a:r>
                      <a:r>
                        <a:rPr lang="zh-TW" sz="1800" u="none" cap="none" strike="noStrike">
                          <a:solidFill>
                            <a:schemeClr val="dk1"/>
                          </a:solidFill>
                        </a:rPr>
                        <a:t>中’column’</a:t>
                      </a:r>
                      <a:r>
                        <a:rPr b="0" i="0" lang="zh-TW" sz="1800" u="none" cap="none" strike="noStrike">
                          <a:solidFill>
                            <a:srgbClr val="000000"/>
                          </a:solidFill>
                          <a:latin typeface="Arial"/>
                          <a:ea typeface="Arial"/>
                          <a:cs typeface="Arial"/>
                          <a:sym typeface="Arial"/>
                        </a:rPr>
                        <a:t>欄位的平均</a:t>
                      </a:r>
                      <a:r>
                        <a:rPr lang="zh-TW" sz="1800" u="none" cap="none" strike="noStrike"/>
                        <a:t>數</a:t>
                      </a:r>
                      <a:endParaRPr sz="1800" u="none" cap="none" strike="noStrike"/>
                    </a:p>
                  </a:txBody>
                  <a:tcPr marT="45725" marB="45725" marR="91450" marL="91450"/>
                </a:tc>
              </a:tr>
              <a:tr h="404150">
                <a:tc>
                  <a:txBody>
                    <a:bodyPr/>
                    <a:lstStyle/>
                    <a:p>
                      <a:pPr indent="0" lvl="0" marL="0" marR="0" rtl="0" algn="l">
                        <a:lnSpc>
                          <a:spcPct val="100000"/>
                        </a:lnSpc>
                        <a:spcBef>
                          <a:spcPts val="0"/>
                        </a:spcBef>
                        <a:spcAft>
                          <a:spcPts val="0"/>
                        </a:spcAft>
                        <a:buClr>
                          <a:srgbClr val="000000"/>
                        </a:buClr>
                        <a:buSzPts val="1400"/>
                        <a:buFont typeface="Arial"/>
                        <a:buNone/>
                      </a:pPr>
                      <a:r>
                        <a:rPr lang="zh-TW" sz="1800" u="none" cap="none" strike="noStrike"/>
                        <a:t>df</a:t>
                      </a:r>
                      <a:r>
                        <a:rPr lang="zh-TW" sz="1800" u="none" cap="none" strike="noStrike">
                          <a:solidFill>
                            <a:schemeClr val="dk1"/>
                          </a:solidFill>
                        </a:rPr>
                        <a:t>[‘column’]</a:t>
                      </a:r>
                      <a:r>
                        <a:rPr lang="zh-TW" sz="1800" u="none" cap="none" strike="noStrike"/>
                        <a:t>.median()</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i="0" lang="zh-TW" sz="1800" u="none" cap="none" strike="noStrike">
                          <a:solidFill>
                            <a:srgbClr val="000000"/>
                          </a:solidFill>
                          <a:latin typeface="Arial"/>
                          <a:ea typeface="Arial"/>
                          <a:cs typeface="Arial"/>
                          <a:sym typeface="Arial"/>
                        </a:rPr>
                        <a:t>df</a:t>
                      </a:r>
                      <a:r>
                        <a:rPr lang="zh-TW" sz="1800" u="none" cap="none" strike="noStrike"/>
                        <a:t>資料</a:t>
                      </a:r>
                      <a:r>
                        <a:rPr lang="zh-TW" sz="1800" u="none" cap="none" strike="noStrike">
                          <a:solidFill>
                            <a:schemeClr val="dk1"/>
                          </a:solidFill>
                        </a:rPr>
                        <a:t>中’column’</a:t>
                      </a:r>
                      <a:r>
                        <a:rPr b="0" i="0" lang="zh-TW" sz="1800" u="none" cap="none" strike="noStrike">
                          <a:solidFill>
                            <a:srgbClr val="000000"/>
                          </a:solidFill>
                          <a:latin typeface="Arial"/>
                          <a:ea typeface="Arial"/>
                          <a:cs typeface="Arial"/>
                          <a:sym typeface="Arial"/>
                        </a:rPr>
                        <a:t>欄位的中位數</a:t>
                      </a:r>
                      <a:endParaRPr sz="1800" u="none" cap="none" strike="noStrike"/>
                    </a:p>
                  </a:txBody>
                  <a:tcPr marT="45725" marB="45725" marR="91450" marL="91450"/>
                </a:tc>
              </a:tr>
              <a:tr h="404150">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t>df[‘column’].quantile()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zh-TW" sz="1800" u="none" cap="none" strike="noStrike"/>
                        <a:t>df資料中’column’欄位百分位數</a:t>
                      </a:r>
                      <a:endParaRPr b="0" i="0" sz="1800" u="none" cap="none" strike="noStrike">
                        <a:solidFill>
                          <a:srgbClr val="000000"/>
                        </a:solidFill>
                        <a:latin typeface="Arial"/>
                        <a:ea typeface="Arial"/>
                        <a:cs typeface="Arial"/>
                        <a:sym typeface="Arial"/>
                      </a:endParaRPr>
                    </a:p>
                  </a:txBody>
                  <a:tcPr marT="45725" marB="45725" marR="91450" marL="91450"/>
                </a:tc>
              </a:tr>
              <a:tr h="404150">
                <a:tc>
                  <a:txBody>
                    <a:bodyPr/>
                    <a:lstStyle/>
                    <a:p>
                      <a:pPr indent="0" lvl="0" marL="0" marR="0" rtl="0" algn="l">
                        <a:lnSpc>
                          <a:spcPct val="100000"/>
                        </a:lnSpc>
                        <a:spcBef>
                          <a:spcPts val="0"/>
                        </a:spcBef>
                        <a:spcAft>
                          <a:spcPts val="0"/>
                        </a:spcAft>
                        <a:buClr>
                          <a:srgbClr val="000000"/>
                        </a:buClr>
                        <a:buSzPts val="1400"/>
                        <a:buFont typeface="Arial"/>
                        <a:buNone/>
                      </a:pPr>
                      <a:r>
                        <a:rPr lang="zh-TW" sz="1800" u="none" cap="none" strike="noStrike"/>
                        <a:t>df.std()</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i="0" lang="zh-TW" sz="1800" u="none" cap="none" strike="noStrike">
                          <a:solidFill>
                            <a:srgbClr val="000000"/>
                          </a:solidFill>
                          <a:latin typeface="Arial"/>
                          <a:ea typeface="Arial"/>
                          <a:cs typeface="Arial"/>
                          <a:sym typeface="Arial"/>
                        </a:rPr>
                        <a:t>df</a:t>
                      </a:r>
                      <a:r>
                        <a:rPr lang="zh-TW" sz="1800" u="none" cap="none" strike="noStrike"/>
                        <a:t>資料</a:t>
                      </a:r>
                      <a:r>
                        <a:rPr b="0" i="0" lang="zh-TW" sz="1800" u="none" cap="none" strike="noStrike">
                          <a:solidFill>
                            <a:srgbClr val="000000"/>
                          </a:solidFill>
                          <a:latin typeface="Arial"/>
                          <a:ea typeface="Arial"/>
                          <a:cs typeface="Arial"/>
                          <a:sym typeface="Arial"/>
                        </a:rPr>
                        <a:t>所有欄位的標準差</a:t>
                      </a:r>
                      <a:endParaRPr b="0" i="0" sz="1800" u="none" cap="none" strike="noStrike">
                        <a:solidFill>
                          <a:srgbClr val="000000"/>
                        </a:solidFill>
                        <a:latin typeface="Arial"/>
                        <a:ea typeface="Arial"/>
                        <a:cs typeface="Arial"/>
                        <a:sym typeface="Arial"/>
                      </a:endParaRPr>
                    </a:p>
                  </a:txBody>
                  <a:tcPr marT="45725" marB="45725" marR="91450" marL="91450"/>
                </a:tc>
              </a:tr>
              <a:tr h="404150">
                <a:tc>
                  <a:txBody>
                    <a:bodyPr/>
                    <a:lstStyle/>
                    <a:p>
                      <a:pPr indent="0" lvl="0" marL="0" marR="0" rtl="0" algn="l">
                        <a:lnSpc>
                          <a:spcPct val="100000"/>
                        </a:lnSpc>
                        <a:spcBef>
                          <a:spcPts val="0"/>
                        </a:spcBef>
                        <a:spcAft>
                          <a:spcPts val="0"/>
                        </a:spcAft>
                        <a:buClr>
                          <a:srgbClr val="000000"/>
                        </a:buClr>
                        <a:buSzPts val="1400"/>
                        <a:buFont typeface="Arial"/>
                        <a:buNone/>
                      </a:pPr>
                      <a:r>
                        <a:rPr lang="zh-TW" sz="1800" u="none" cap="none" strike="noStrike"/>
                        <a:t>df.skew()</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zh-TW" sz="1800" u="none" cap="none" strike="noStrike"/>
                        <a:t>df資料所有欄位的偏態係數</a:t>
                      </a:r>
                      <a:endParaRPr sz="1800" u="none" cap="none" strike="noStrike"/>
                    </a:p>
                  </a:txBody>
                  <a:tcPr marT="45725" marB="45725" marR="91450" marL="91450"/>
                </a:tc>
              </a:tr>
              <a:tr h="404150">
                <a:tc>
                  <a:txBody>
                    <a:bodyPr/>
                    <a:lstStyle/>
                    <a:p>
                      <a:pPr indent="0" lvl="0" marL="0" marR="0" rtl="0" algn="l">
                        <a:lnSpc>
                          <a:spcPct val="100000"/>
                        </a:lnSpc>
                        <a:spcBef>
                          <a:spcPts val="0"/>
                        </a:spcBef>
                        <a:spcAft>
                          <a:spcPts val="0"/>
                        </a:spcAft>
                        <a:buClr>
                          <a:srgbClr val="000000"/>
                        </a:buClr>
                        <a:buSzPts val="1400"/>
                        <a:buFont typeface="Arial"/>
                        <a:buNone/>
                      </a:pPr>
                      <a:r>
                        <a:rPr lang="zh-TW" sz="1800" u="none" cap="none" strike="noStrike"/>
                        <a:t>df.corr()</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zh-TW" sz="1800" u="none" cap="none" strike="noStrike"/>
                        <a:t>df資料”數值欄位”的相關係數</a:t>
                      </a:r>
                      <a:endParaRPr sz="1800" u="none" cap="none" strike="noStrike"/>
                    </a:p>
                  </a:txBody>
                  <a:tcPr marT="45725" marB="45725" marR="91450" marL="91450"/>
                </a:tc>
              </a:tr>
              <a:tr h="404150">
                <a:tc>
                  <a:txBody>
                    <a:bodyPr/>
                    <a:lstStyle/>
                    <a:p>
                      <a:pPr indent="0" lvl="0" marL="0" marR="0" rtl="0" algn="l">
                        <a:lnSpc>
                          <a:spcPct val="100000"/>
                        </a:lnSpc>
                        <a:spcBef>
                          <a:spcPts val="0"/>
                        </a:spcBef>
                        <a:spcAft>
                          <a:spcPts val="0"/>
                        </a:spcAft>
                        <a:buClr>
                          <a:srgbClr val="000000"/>
                        </a:buClr>
                        <a:buSzPts val="1400"/>
                        <a:buFont typeface="Arial"/>
                        <a:buNone/>
                      </a:pPr>
                      <a:r>
                        <a:rPr lang="zh-TW" sz="1800" u="none" cap="none" strike="noStrike"/>
                        <a:t>df.describe()</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i="0" lang="zh-TW" sz="1800" u="none" cap="none" strike="noStrike">
                          <a:solidFill>
                            <a:srgbClr val="000000"/>
                          </a:solidFill>
                          <a:latin typeface="Arial"/>
                          <a:ea typeface="Arial"/>
                          <a:cs typeface="Arial"/>
                          <a:sym typeface="Arial"/>
                        </a:rPr>
                        <a:t>df所有欄位的的彙總統計</a:t>
                      </a:r>
                      <a:endParaRPr sz="1800" u="none" cap="none" strike="noStrike"/>
                    </a:p>
                  </a:txBody>
                  <a:tcPr marT="45725" marB="45725" marR="91450" marL="91450"/>
                </a:tc>
              </a:tr>
            </a:tbl>
          </a:graphicData>
        </a:graphic>
      </p:graphicFrame>
      <p:sp>
        <p:nvSpPr>
          <p:cNvPr id="818" name="Google Shape;818;p115"/>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62"/>
          <p:cNvSpPr txBox="1"/>
          <p:nvPr>
            <p:ph idx="1" type="body"/>
          </p:nvPr>
        </p:nvSpPr>
        <p:spPr>
          <a:xfrm>
            <a:off x="1120575" y="210970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4000">
                <a:solidFill>
                  <a:srgbClr val="56BADC"/>
                </a:solidFill>
              </a:rPr>
              <a:t>環境設置</a:t>
            </a:r>
            <a:endParaRPr sz="4000">
              <a:solidFill>
                <a:srgbClr val="56BADC"/>
              </a:solidFill>
            </a:endParaRPr>
          </a:p>
        </p:txBody>
      </p:sp>
      <p:sp>
        <p:nvSpPr>
          <p:cNvPr id="354" name="Google Shape;354;p62"/>
          <p:cNvSpPr txBox="1"/>
          <p:nvPr>
            <p:ph idx="12" type="sldNum"/>
          </p:nvPr>
        </p:nvSpPr>
        <p:spPr>
          <a:xfrm>
            <a:off x="4482789" y="4978598"/>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16"/>
          <p:cNvSpPr txBox="1"/>
          <p:nvPr>
            <p:ph idx="1" type="body"/>
          </p:nvPr>
        </p:nvSpPr>
        <p:spPr>
          <a:xfrm>
            <a:off x="1120575" y="210970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4000">
                <a:solidFill>
                  <a:srgbClr val="56BADC"/>
                </a:solidFill>
              </a:rPr>
              <a:t>資料分析</a:t>
            </a:r>
            <a:endParaRPr sz="4000">
              <a:solidFill>
                <a:srgbClr val="56BADC"/>
              </a:solidFill>
            </a:endParaRPr>
          </a:p>
        </p:txBody>
      </p:sp>
      <p:sp>
        <p:nvSpPr>
          <p:cNvPr id="824" name="Google Shape;824;p116"/>
          <p:cNvSpPr txBox="1"/>
          <p:nvPr>
            <p:ph idx="1" type="body"/>
          </p:nvPr>
        </p:nvSpPr>
        <p:spPr>
          <a:xfrm>
            <a:off x="1143875" y="290875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3000">
                <a:solidFill>
                  <a:srgbClr val="56BADC"/>
                </a:solidFill>
              </a:rPr>
              <a:t>第三步  資料視覺化 - 單變數關係</a:t>
            </a:r>
            <a:endParaRPr sz="3000">
              <a:solidFill>
                <a:srgbClr val="56BADC"/>
              </a:solidFill>
            </a:endParaRPr>
          </a:p>
        </p:txBody>
      </p:sp>
      <p:sp>
        <p:nvSpPr>
          <p:cNvPr id="825" name="Google Shape;825;p116"/>
          <p:cNvSpPr txBox="1"/>
          <p:nvPr>
            <p:ph idx="12" type="sldNum"/>
          </p:nvPr>
        </p:nvSpPr>
        <p:spPr>
          <a:xfrm>
            <a:off x="4482789" y="4978598"/>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17"/>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831" name="Google Shape;831;p117"/>
          <p:cNvPicPr preferRelativeResize="0"/>
          <p:nvPr/>
        </p:nvPicPr>
        <p:blipFill rotWithShape="1">
          <a:blip r:embed="rId3">
            <a:alphaModFix/>
          </a:blip>
          <a:srcRect b="0" l="0" r="0" t="4561"/>
          <a:stretch/>
        </p:blipFill>
        <p:spPr>
          <a:xfrm>
            <a:off x="1182000" y="823950"/>
            <a:ext cx="1747075" cy="2792874"/>
          </a:xfrm>
          <a:prstGeom prst="rect">
            <a:avLst/>
          </a:prstGeom>
          <a:noFill/>
          <a:ln>
            <a:noFill/>
          </a:ln>
        </p:spPr>
      </p:pic>
      <p:sp>
        <p:nvSpPr>
          <p:cNvPr id="832" name="Google Shape;832;p117"/>
          <p:cNvSpPr txBox="1"/>
          <p:nvPr>
            <p:ph type="title"/>
          </p:nvPr>
        </p:nvSpPr>
        <p:spPr>
          <a:xfrm>
            <a:off x="457750" y="272575"/>
            <a:ext cx="6688800" cy="5739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0"/>
              </a:spcBef>
              <a:spcAft>
                <a:spcPts val="0"/>
              </a:spcAft>
              <a:buClr>
                <a:srgbClr val="1A1A1A"/>
              </a:buClr>
              <a:buSzPts val="2400"/>
              <a:buFont typeface="Arial"/>
              <a:buNone/>
            </a:pPr>
            <a:r>
              <a:rPr b="0" i="0" lang="zh-TW" sz="3000" u="none" cap="none" strike="noStrike">
                <a:solidFill>
                  <a:srgbClr val="1A1A1A"/>
                </a:solidFill>
                <a:latin typeface="Arial"/>
                <a:ea typeface="Arial"/>
                <a:cs typeface="Arial"/>
                <a:sym typeface="Arial"/>
              </a:rPr>
              <a:t>為什麼要用畫圖的</a:t>
            </a:r>
            <a:r>
              <a:rPr lang="zh-TW" sz="3000"/>
              <a:t>方式</a:t>
            </a:r>
            <a:r>
              <a:rPr b="0" i="0" lang="zh-TW" sz="3000" u="none" cap="none" strike="noStrike">
                <a:solidFill>
                  <a:srgbClr val="1A1A1A"/>
                </a:solidFill>
                <a:latin typeface="Arial"/>
                <a:ea typeface="Arial"/>
                <a:cs typeface="Arial"/>
                <a:sym typeface="Arial"/>
              </a:rPr>
              <a:t>?</a:t>
            </a:r>
            <a:endParaRPr b="0" i="0" sz="3000" u="none" cap="none" strike="noStrike">
              <a:solidFill>
                <a:srgbClr val="1A1A1A"/>
              </a:solidFill>
              <a:latin typeface="Arial"/>
              <a:ea typeface="Arial"/>
              <a:cs typeface="Arial"/>
              <a:sym typeface="Arial"/>
            </a:endParaRPr>
          </a:p>
        </p:txBody>
      </p:sp>
      <p:sp>
        <p:nvSpPr>
          <p:cNvPr id="833" name="Google Shape;833;p117"/>
          <p:cNvSpPr txBox="1"/>
          <p:nvPr/>
        </p:nvSpPr>
        <p:spPr>
          <a:xfrm>
            <a:off x="457750" y="3514348"/>
            <a:ext cx="8463300" cy="922500"/>
          </a:xfrm>
          <a:prstGeom prst="rect">
            <a:avLst/>
          </a:prstGeom>
          <a:noFill/>
          <a:ln>
            <a:noFill/>
          </a:ln>
        </p:spPr>
        <p:txBody>
          <a:bodyPr anchorCtr="0" anchor="t" bIns="0" lIns="0" spcFirstLastPara="1" rIns="0" wrap="square" tIns="12700">
            <a:noAutofit/>
          </a:bodyPr>
          <a:lstStyle/>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Which one do you prefer?</a:t>
            </a:r>
            <a:endParaRPr b="0" i="0" sz="2400" u="none" cap="none" strike="noStrike">
              <a:solidFill>
                <a:srgbClr val="000000"/>
              </a:solidFill>
              <a:latin typeface="Arial"/>
              <a:ea typeface="Arial"/>
              <a:cs typeface="Arial"/>
              <a:sym typeface="Arial"/>
            </a:endParaRPr>
          </a:p>
          <a:p>
            <a:pPr indent="-412115" lvl="0" marL="424815" marR="5080" rtl="0" algn="l">
              <a:lnSpc>
                <a:spcPct val="114599"/>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視覺化幫助我們能夠更快速、全面的了解資料</a:t>
            </a:r>
            <a:endParaRPr b="0" i="0" sz="2400" u="none" cap="none" strike="noStrike">
              <a:solidFill>
                <a:srgbClr val="000000"/>
              </a:solidFill>
              <a:latin typeface="Arial"/>
              <a:ea typeface="Arial"/>
              <a:cs typeface="Arial"/>
              <a:sym typeface="Arial"/>
            </a:endParaRPr>
          </a:p>
        </p:txBody>
      </p:sp>
      <p:pic>
        <p:nvPicPr>
          <p:cNvPr id="834" name="Google Shape;834;p117"/>
          <p:cNvPicPr preferRelativeResize="0"/>
          <p:nvPr/>
        </p:nvPicPr>
        <p:blipFill rotWithShape="1">
          <a:blip r:embed="rId4">
            <a:alphaModFix/>
          </a:blip>
          <a:srcRect b="6384" l="0" r="0" t="0"/>
          <a:stretch/>
        </p:blipFill>
        <p:spPr>
          <a:xfrm>
            <a:off x="4366125" y="922675"/>
            <a:ext cx="3988448" cy="25281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8" name="Shape 838"/>
        <p:cNvGrpSpPr/>
        <p:nvPr/>
      </p:nvGrpSpPr>
      <p:grpSpPr>
        <a:xfrm>
          <a:off x="0" y="0"/>
          <a:ext cx="0" cy="0"/>
          <a:chOff x="0" y="0"/>
          <a:chExt cx="0" cy="0"/>
        </a:xfrm>
      </p:grpSpPr>
      <p:sp>
        <p:nvSpPr>
          <p:cNvPr id="839" name="Google Shape;839;p11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rgbClr val="1A1A1A"/>
                </a:solidFill>
                <a:latin typeface="Arial"/>
                <a:ea typeface="Arial"/>
                <a:cs typeface="Arial"/>
                <a:sym typeface="Arial"/>
              </a:rPr>
              <a:t>Why data visualization?</a:t>
            </a:r>
            <a:endParaRPr b="0" i="0" sz="3600" u="none" cap="none" strike="noStrike">
              <a:solidFill>
                <a:srgbClr val="1A1A1A"/>
              </a:solidFill>
              <a:latin typeface="Arial"/>
              <a:ea typeface="Arial"/>
              <a:cs typeface="Arial"/>
              <a:sym typeface="Arial"/>
            </a:endParaRPr>
          </a:p>
        </p:txBody>
      </p:sp>
      <p:pic>
        <p:nvPicPr>
          <p:cNvPr id="840" name="Google Shape;840;p118"/>
          <p:cNvPicPr preferRelativeResize="0"/>
          <p:nvPr/>
        </p:nvPicPr>
        <p:blipFill rotWithShape="1">
          <a:blip r:embed="rId3">
            <a:alphaModFix/>
          </a:blip>
          <a:srcRect b="0" l="665" r="0" t="0"/>
          <a:stretch/>
        </p:blipFill>
        <p:spPr>
          <a:xfrm>
            <a:off x="825375" y="1160950"/>
            <a:ext cx="7898624" cy="2722750"/>
          </a:xfrm>
          <a:prstGeom prst="rect">
            <a:avLst/>
          </a:prstGeom>
          <a:noFill/>
          <a:ln>
            <a:noFill/>
          </a:ln>
        </p:spPr>
      </p:pic>
      <p:sp>
        <p:nvSpPr>
          <p:cNvPr id="841" name="Google Shape;841;p118"/>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19"/>
          <p:cNvSpPr txBox="1"/>
          <p:nvPr>
            <p:ph type="title"/>
          </p:nvPr>
        </p:nvSpPr>
        <p:spPr>
          <a:xfrm>
            <a:off x="470551" y="215975"/>
            <a:ext cx="69579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rgbClr val="1A1A1A"/>
                </a:solidFill>
                <a:latin typeface="Arial"/>
                <a:ea typeface="Arial"/>
                <a:cs typeface="Arial"/>
                <a:sym typeface="Arial"/>
              </a:rPr>
              <a:t>Why data visualization?</a:t>
            </a:r>
            <a:endParaRPr b="0" i="0" sz="3600" u="none" cap="none" strike="noStrike">
              <a:solidFill>
                <a:srgbClr val="1A1A1A"/>
              </a:solidFill>
              <a:latin typeface="Arial"/>
              <a:ea typeface="Arial"/>
              <a:cs typeface="Arial"/>
              <a:sym typeface="Arial"/>
            </a:endParaRPr>
          </a:p>
        </p:txBody>
      </p:sp>
      <p:sp>
        <p:nvSpPr>
          <p:cNvPr id="847" name="Google Shape;847;p119"/>
          <p:cNvSpPr txBox="1"/>
          <p:nvPr/>
        </p:nvSpPr>
        <p:spPr>
          <a:xfrm>
            <a:off x="470550" y="929850"/>
            <a:ext cx="7833300" cy="328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8" name="Google Shape;848;p119"/>
          <p:cNvPicPr preferRelativeResize="0"/>
          <p:nvPr/>
        </p:nvPicPr>
        <p:blipFill rotWithShape="1">
          <a:blip r:embed="rId3">
            <a:alphaModFix/>
          </a:blip>
          <a:srcRect b="0" l="0" r="0" t="0"/>
          <a:stretch/>
        </p:blipFill>
        <p:spPr>
          <a:xfrm>
            <a:off x="633413" y="990600"/>
            <a:ext cx="7877175" cy="3162300"/>
          </a:xfrm>
          <a:prstGeom prst="rect">
            <a:avLst/>
          </a:prstGeom>
          <a:noFill/>
          <a:ln>
            <a:noFill/>
          </a:ln>
        </p:spPr>
      </p:pic>
      <p:sp>
        <p:nvSpPr>
          <p:cNvPr id="849" name="Google Shape;849;p119"/>
          <p:cNvSpPr txBox="1"/>
          <p:nvPr/>
        </p:nvSpPr>
        <p:spPr>
          <a:xfrm>
            <a:off x="1439375" y="4318125"/>
            <a:ext cx="62508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Source: </a:t>
            </a:r>
            <a:r>
              <a:rPr b="0" i="0" lang="zh-TW" sz="1400" u="sng" cap="none" strike="noStrike">
                <a:solidFill>
                  <a:schemeClr val="hlink"/>
                </a:solidFill>
                <a:latin typeface="Arial"/>
                <a:ea typeface="Arial"/>
                <a:cs typeface="Arial"/>
                <a:sym typeface="Arial"/>
                <a:hlinkClick r:id="rId4"/>
              </a:rPr>
              <a:t>https://www.autodeskresearch.com/publications/samestats</a:t>
            </a:r>
            <a:endParaRPr b="0" i="0" sz="1400" u="none" cap="none" strike="noStrike">
              <a:solidFill>
                <a:srgbClr val="000000"/>
              </a:solidFill>
              <a:latin typeface="Arial"/>
              <a:ea typeface="Arial"/>
              <a:cs typeface="Arial"/>
              <a:sym typeface="Arial"/>
            </a:endParaRPr>
          </a:p>
        </p:txBody>
      </p:sp>
      <p:sp>
        <p:nvSpPr>
          <p:cNvPr id="850" name="Google Shape;850;p119"/>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20"/>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連續型資料</a:t>
            </a:r>
            <a:endParaRPr>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直方圖(histogram)</a:t>
            </a:r>
            <a:endParaRPr sz="1800">
              <a:latin typeface="Open Sans"/>
              <a:ea typeface="Open Sans"/>
              <a:cs typeface="Open Sans"/>
              <a:sym typeface="Open Sans"/>
            </a:endParaRPr>
          </a:p>
          <a:p>
            <a:pPr indent="-342900" lvl="1" marL="914400" rtl="0" algn="l">
              <a:lnSpc>
                <a:spcPct val="115000"/>
              </a:lnSpc>
              <a:spcBef>
                <a:spcPts val="1600"/>
              </a:spcBef>
              <a:spcAft>
                <a:spcPts val="0"/>
              </a:spcAft>
              <a:buSzPts val="1800"/>
              <a:buFont typeface="Open Sans"/>
              <a:buChar char="○"/>
            </a:pPr>
            <a:r>
              <a:rPr lang="zh-TW" sz="1800">
                <a:latin typeface="Open Sans"/>
                <a:ea typeface="Open Sans"/>
                <a:cs typeface="Open Sans"/>
                <a:sym typeface="Open Sans"/>
              </a:rPr>
              <a:t>盒形圖(box plot)</a:t>
            </a:r>
            <a:endParaRPr sz="1800">
              <a:latin typeface="Open Sans"/>
              <a:ea typeface="Open Sans"/>
              <a:cs typeface="Open Sans"/>
              <a:sym typeface="Open Sans"/>
            </a:endParaRPr>
          </a:p>
        </p:txBody>
      </p:sp>
      <p:sp>
        <p:nvSpPr>
          <p:cNvPr id="856" name="Google Shape;856;p12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資料視覺化</a:t>
            </a:r>
            <a:endParaRPr>
              <a:latin typeface="Open Sans"/>
              <a:ea typeface="Open Sans"/>
              <a:cs typeface="Open Sans"/>
              <a:sym typeface="Open Sans"/>
            </a:endParaRPr>
          </a:p>
        </p:txBody>
      </p:sp>
      <p:sp>
        <p:nvSpPr>
          <p:cNvPr id="857" name="Google Shape;857;p120"/>
          <p:cNvSpPr txBox="1"/>
          <p:nvPr/>
        </p:nvSpPr>
        <p:spPr>
          <a:xfrm>
            <a:off x="4741675" y="1071750"/>
            <a:ext cx="3000000" cy="3000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Microsoft JhengHei"/>
              <a:buChar char="●"/>
            </a:pPr>
            <a:r>
              <a:rPr b="0" i="0" lang="zh-TW" sz="1800" u="none" cap="none" strike="noStrike">
                <a:solidFill>
                  <a:schemeClr val="dk1"/>
                </a:solidFill>
                <a:latin typeface="Microsoft JhengHei"/>
                <a:ea typeface="Microsoft JhengHei"/>
                <a:cs typeface="Microsoft JhengHei"/>
                <a:sym typeface="Microsoft JhengHei"/>
              </a:rPr>
              <a:t>類別型資料</a:t>
            </a:r>
            <a:endParaRPr b="0" i="0" sz="1800" u="none" cap="none" strike="noStrike">
              <a:solidFill>
                <a:schemeClr val="dk1"/>
              </a:solidFill>
              <a:latin typeface="Microsoft JhengHei"/>
              <a:ea typeface="Microsoft JhengHei"/>
              <a:cs typeface="Microsoft JhengHei"/>
              <a:sym typeface="Microsoft JhengHei"/>
            </a:endParaRPr>
          </a:p>
          <a:p>
            <a:pPr indent="-342900" lvl="1" marL="914400" marR="0" rtl="0" algn="l">
              <a:lnSpc>
                <a:spcPct val="115000"/>
              </a:lnSpc>
              <a:spcBef>
                <a:spcPts val="1600"/>
              </a:spcBef>
              <a:spcAft>
                <a:spcPts val="0"/>
              </a:spcAft>
              <a:buClr>
                <a:schemeClr val="dk1"/>
              </a:buClr>
              <a:buSzPts val="1800"/>
              <a:buFont typeface="Microsoft JhengHei"/>
              <a:buChar char="○"/>
            </a:pPr>
            <a:r>
              <a:rPr b="0" i="0" lang="zh-TW" sz="1800" u="none" cap="none" strike="noStrike">
                <a:solidFill>
                  <a:schemeClr val="dk1"/>
                </a:solidFill>
                <a:latin typeface="Microsoft JhengHei"/>
                <a:ea typeface="Microsoft JhengHei"/>
                <a:cs typeface="Microsoft JhengHei"/>
                <a:sym typeface="Microsoft JhengHei"/>
              </a:rPr>
              <a:t>長條圖(bar chart)</a:t>
            </a:r>
            <a:endParaRPr b="0" i="0" sz="1800" u="none" cap="none" strike="noStrike">
              <a:solidFill>
                <a:schemeClr val="dk1"/>
              </a:solidFill>
              <a:latin typeface="Microsoft JhengHei"/>
              <a:ea typeface="Microsoft JhengHei"/>
              <a:cs typeface="Microsoft JhengHei"/>
              <a:sym typeface="Microsoft JhengHei"/>
            </a:endParaRPr>
          </a:p>
          <a:p>
            <a:pPr indent="-342900" lvl="1" marL="914400" marR="0" rtl="0" algn="l">
              <a:lnSpc>
                <a:spcPct val="115000"/>
              </a:lnSpc>
              <a:spcBef>
                <a:spcPts val="1600"/>
              </a:spcBef>
              <a:spcAft>
                <a:spcPts val="0"/>
              </a:spcAft>
              <a:buClr>
                <a:schemeClr val="dk1"/>
              </a:buClr>
              <a:buSzPts val="1800"/>
              <a:buFont typeface="Microsoft JhengHei"/>
              <a:buChar char="○"/>
            </a:pPr>
            <a:r>
              <a:rPr b="0" i="0" lang="zh-TW" sz="1800" u="none" cap="none" strike="noStrike">
                <a:solidFill>
                  <a:schemeClr val="dk1"/>
                </a:solidFill>
                <a:latin typeface="Microsoft JhengHei"/>
                <a:ea typeface="Microsoft JhengHei"/>
                <a:cs typeface="Microsoft JhengHei"/>
                <a:sym typeface="Microsoft JhengHei"/>
              </a:rPr>
              <a:t>圓餅圖(pie chart)</a:t>
            </a:r>
            <a:endParaRPr b="0" i="0" sz="1400" u="none" cap="none" strike="noStrike">
              <a:solidFill>
                <a:srgbClr val="000000"/>
              </a:solidFill>
              <a:latin typeface="Arial"/>
              <a:ea typeface="Arial"/>
              <a:cs typeface="Arial"/>
              <a:sym typeface="Arial"/>
            </a:endParaRPr>
          </a:p>
        </p:txBody>
      </p:sp>
      <p:sp>
        <p:nvSpPr>
          <p:cNvPr id="858" name="Google Shape;858;p120"/>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SzPts val="800"/>
              <a:buNone/>
            </a:pPr>
            <a:fld id="{00000000-1234-1234-1234-123412341234}" type="slidenum">
              <a:rPr lang="zh-TW"/>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21"/>
          <p:cNvSpPr/>
          <p:nvPr/>
        </p:nvSpPr>
        <p:spPr>
          <a:xfrm>
            <a:off x="418300" y="943675"/>
            <a:ext cx="8266200" cy="5682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rgbClr val="1A1A1A"/>
                </a:solidFill>
                <a:latin typeface="Arial"/>
                <a:ea typeface="Arial"/>
                <a:cs typeface="Arial"/>
                <a:sym typeface="Arial"/>
              </a:rPr>
              <a:t>import matplotlib.pyplot as plt</a:t>
            </a:r>
            <a:endParaRPr b="1" i="0" sz="2400" u="none" cap="none" strike="noStrike">
              <a:solidFill>
                <a:srgbClr val="000000"/>
              </a:solidFill>
              <a:latin typeface="Calibri"/>
              <a:ea typeface="Calibri"/>
              <a:cs typeface="Calibri"/>
              <a:sym typeface="Calibri"/>
            </a:endParaRPr>
          </a:p>
        </p:txBody>
      </p:sp>
      <p:sp>
        <p:nvSpPr>
          <p:cNvPr id="864" name="Google Shape;864;p121"/>
          <p:cNvSpPr txBox="1"/>
          <p:nvPr/>
        </p:nvSpPr>
        <p:spPr>
          <a:xfrm>
            <a:off x="470550" y="1671375"/>
            <a:ext cx="6746700" cy="21036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chemeClr val="dk1"/>
              </a:buClr>
              <a:buSzPts val="2200"/>
              <a:buFont typeface="Arial"/>
              <a:buChar char="●"/>
            </a:pPr>
            <a:r>
              <a:rPr b="0" i="0" lang="zh-TW" sz="2200" u="none" cap="none" strike="noStrike">
                <a:solidFill>
                  <a:schemeClr val="dk1"/>
                </a:solidFill>
                <a:latin typeface="Arial"/>
                <a:ea typeface="Arial"/>
                <a:cs typeface="Arial"/>
                <a:sym typeface="Arial"/>
              </a:rPr>
              <a:t>Matplotlib</a:t>
            </a:r>
            <a:endParaRPr b="0" i="0" sz="2200" u="none" cap="none" strike="noStrike">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b="0" i="0" lang="zh-TW" sz="2200" u="none" cap="none" strike="noStrike">
                <a:solidFill>
                  <a:schemeClr val="dk1"/>
                </a:solidFill>
                <a:latin typeface="Arial"/>
                <a:ea typeface="Arial"/>
                <a:cs typeface="Arial"/>
                <a:sym typeface="Arial"/>
              </a:rPr>
              <a:t>Python 上最完整繪圖套件</a:t>
            </a:r>
            <a:endParaRPr b="0" i="0" sz="2200" u="none" cap="none" strike="noStrike">
              <a:solidFill>
                <a:schemeClr val="dk1"/>
              </a:solidFill>
              <a:latin typeface="Arial"/>
              <a:ea typeface="Arial"/>
              <a:cs typeface="Arial"/>
              <a:sym typeface="Arial"/>
            </a:endParaRPr>
          </a:p>
          <a:p>
            <a:pPr indent="-368300" lvl="1" marL="914400" marR="0" rtl="0" algn="l">
              <a:lnSpc>
                <a:spcPct val="100000"/>
              </a:lnSpc>
              <a:spcBef>
                <a:spcPts val="0"/>
              </a:spcBef>
              <a:spcAft>
                <a:spcPts val="0"/>
              </a:spcAft>
              <a:buClr>
                <a:schemeClr val="dk1"/>
              </a:buClr>
              <a:buSzPts val="2200"/>
              <a:buFont typeface="Arial"/>
              <a:buChar char="○"/>
            </a:pPr>
            <a:r>
              <a:rPr b="0" i="0" lang="zh-TW" sz="2200" u="none" cap="none" strike="noStrike">
                <a:solidFill>
                  <a:schemeClr val="dk1"/>
                </a:solidFill>
                <a:latin typeface="Arial"/>
                <a:ea typeface="Arial"/>
                <a:cs typeface="Arial"/>
                <a:sym typeface="Arial"/>
              </a:rPr>
              <a:t>自由度高</a:t>
            </a:r>
            <a:endParaRPr b="0" i="0" sz="22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Arial"/>
              <a:ea typeface="Arial"/>
              <a:cs typeface="Arial"/>
              <a:sym typeface="Arial"/>
            </a:endParaRPr>
          </a:p>
        </p:txBody>
      </p:sp>
      <p:sp>
        <p:nvSpPr>
          <p:cNvPr id="865" name="Google Shape;865;p12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chemeClr val="dk1"/>
                </a:solidFill>
                <a:latin typeface="Arial"/>
                <a:ea typeface="Arial"/>
                <a:cs typeface="Arial"/>
                <a:sym typeface="Arial"/>
              </a:rPr>
              <a:t>常見的資料視覺化套件- Matplotlib</a:t>
            </a:r>
            <a:endParaRPr b="0" i="0" sz="3000" u="none" cap="none" strike="noStrike">
              <a:solidFill>
                <a:srgbClr val="1A1A1A"/>
              </a:solidFill>
              <a:latin typeface="Arial"/>
              <a:ea typeface="Arial"/>
              <a:cs typeface="Arial"/>
              <a:sym typeface="Arial"/>
            </a:endParaRPr>
          </a:p>
        </p:txBody>
      </p:sp>
      <p:sp>
        <p:nvSpPr>
          <p:cNvPr id="866" name="Google Shape;866;p121"/>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22"/>
          <p:cNvSpPr txBox="1"/>
          <p:nvPr/>
        </p:nvSpPr>
        <p:spPr>
          <a:xfrm>
            <a:off x="470550" y="1596150"/>
            <a:ext cx="7555200" cy="21036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000000"/>
              </a:buClr>
              <a:buSzPts val="2200"/>
              <a:buFont typeface="Arial"/>
              <a:buChar char="●"/>
            </a:pPr>
            <a:r>
              <a:rPr b="0" i="0" lang="zh-TW" sz="2200" u="none" cap="none" strike="noStrike">
                <a:solidFill>
                  <a:srgbClr val="000000"/>
                </a:solidFill>
                <a:latin typeface="Arial"/>
                <a:ea typeface="Arial"/>
                <a:cs typeface="Arial"/>
                <a:sym typeface="Arial"/>
              </a:rPr>
              <a:t>Seaborn</a:t>
            </a:r>
            <a:endParaRPr b="0" i="0" sz="2200" u="none" cap="none" strike="noStrike">
              <a:solidFill>
                <a:srgbClr val="000000"/>
              </a:solidFill>
              <a:latin typeface="Arial"/>
              <a:ea typeface="Arial"/>
              <a:cs typeface="Arial"/>
              <a:sym typeface="Arial"/>
            </a:endParaRPr>
          </a:p>
          <a:p>
            <a:pPr indent="-368300" lvl="1" marL="914400" marR="0" rtl="0" algn="l">
              <a:lnSpc>
                <a:spcPct val="100000"/>
              </a:lnSpc>
              <a:spcBef>
                <a:spcPts val="0"/>
              </a:spcBef>
              <a:spcAft>
                <a:spcPts val="0"/>
              </a:spcAft>
              <a:buClr>
                <a:srgbClr val="000000"/>
              </a:buClr>
              <a:buSzPts val="2200"/>
              <a:buFont typeface="Arial"/>
              <a:buChar char="○"/>
            </a:pPr>
            <a:r>
              <a:rPr b="0" i="0" lang="zh-TW" sz="2200" u="none" cap="none" strike="noStrike">
                <a:solidFill>
                  <a:srgbClr val="000000"/>
                </a:solidFill>
                <a:latin typeface="Arial"/>
                <a:ea typeface="Arial"/>
                <a:cs typeface="Arial"/>
                <a:sym typeface="Arial"/>
              </a:rPr>
              <a:t>以 matplotlib 為基礎所完成的套件(較為高階)</a:t>
            </a:r>
            <a:endParaRPr b="0" i="0" sz="2200" u="none" cap="none" strike="noStrike">
              <a:solidFill>
                <a:srgbClr val="000000"/>
              </a:solidFill>
              <a:latin typeface="Arial"/>
              <a:ea typeface="Arial"/>
              <a:cs typeface="Arial"/>
              <a:sym typeface="Arial"/>
            </a:endParaRPr>
          </a:p>
          <a:p>
            <a:pPr indent="-368300" lvl="1" marL="914400" marR="0" rtl="0" algn="l">
              <a:lnSpc>
                <a:spcPct val="100000"/>
              </a:lnSpc>
              <a:spcBef>
                <a:spcPts val="0"/>
              </a:spcBef>
              <a:spcAft>
                <a:spcPts val="0"/>
              </a:spcAft>
              <a:buClr>
                <a:srgbClr val="000000"/>
              </a:buClr>
              <a:buSzPts val="2200"/>
              <a:buFont typeface="Arial"/>
              <a:buChar char="○"/>
            </a:pPr>
            <a:r>
              <a:rPr b="0" i="0" lang="zh-TW" sz="2200" u="none" cap="none" strike="noStrike">
                <a:solidFill>
                  <a:srgbClr val="000000"/>
                </a:solidFill>
                <a:latin typeface="Arial"/>
                <a:ea typeface="Arial"/>
                <a:cs typeface="Arial"/>
                <a:sym typeface="Arial"/>
              </a:rPr>
              <a:t>語法簡潔，更易懂</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872" name="Google Shape;872;p12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chemeClr val="dk1"/>
                </a:solidFill>
                <a:latin typeface="Arial"/>
                <a:ea typeface="Arial"/>
                <a:cs typeface="Arial"/>
                <a:sym typeface="Arial"/>
              </a:rPr>
              <a:t>常見的資料視覺化套件- Seaborn</a:t>
            </a:r>
            <a:endParaRPr b="0" i="0" sz="3000" u="none" cap="none" strike="noStrike">
              <a:solidFill>
                <a:srgbClr val="1A1A1A"/>
              </a:solidFill>
              <a:latin typeface="Arial"/>
              <a:ea typeface="Arial"/>
              <a:cs typeface="Arial"/>
              <a:sym typeface="Arial"/>
            </a:endParaRPr>
          </a:p>
        </p:txBody>
      </p:sp>
      <p:sp>
        <p:nvSpPr>
          <p:cNvPr id="873" name="Google Shape;873;p122"/>
          <p:cNvSpPr/>
          <p:nvPr/>
        </p:nvSpPr>
        <p:spPr>
          <a:xfrm>
            <a:off x="418300" y="943675"/>
            <a:ext cx="8266200" cy="5205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2400" u="none" cap="none" strike="noStrike">
                <a:solidFill>
                  <a:srgbClr val="1A1A1A"/>
                </a:solidFill>
                <a:latin typeface="Arial"/>
                <a:ea typeface="Arial"/>
                <a:cs typeface="Arial"/>
                <a:sym typeface="Arial"/>
              </a:rPr>
              <a:t>import seaborn as sns</a:t>
            </a:r>
            <a:endParaRPr b="1" i="0" sz="2400" u="none" cap="none" strike="noStrike">
              <a:solidFill>
                <a:srgbClr val="000000"/>
              </a:solidFill>
              <a:latin typeface="Calibri"/>
              <a:ea typeface="Calibri"/>
              <a:cs typeface="Calibri"/>
              <a:sym typeface="Calibri"/>
            </a:endParaRPr>
          </a:p>
        </p:txBody>
      </p:sp>
      <p:sp>
        <p:nvSpPr>
          <p:cNvPr id="874" name="Google Shape;874;p122"/>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2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600">
                <a:solidFill>
                  <a:schemeClr val="dk1"/>
                </a:solidFill>
              </a:rPr>
              <a:t>直方圖</a:t>
            </a:r>
            <a:endParaRPr b="0" i="0" sz="3600" u="none" cap="none" strike="noStrike">
              <a:solidFill>
                <a:srgbClr val="1A1A1A"/>
              </a:solidFill>
              <a:latin typeface="Arial"/>
              <a:ea typeface="Arial"/>
              <a:cs typeface="Arial"/>
              <a:sym typeface="Arial"/>
            </a:endParaRPr>
          </a:p>
        </p:txBody>
      </p:sp>
      <p:sp>
        <p:nvSpPr>
          <p:cNvPr id="880" name="Google Shape;880;p123"/>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881" name="Google Shape;881;p123"/>
          <p:cNvSpPr txBox="1"/>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E5E5E"/>
              </a:buClr>
              <a:buSzPts val="1800"/>
              <a:buFont typeface="Open Sans"/>
              <a:buChar char="●"/>
            </a:pPr>
            <a:r>
              <a:rPr b="1" i="0" lang="zh-TW" sz="1800" u="none" cap="none" strike="noStrike">
                <a:solidFill>
                  <a:srgbClr val="000000"/>
                </a:solidFill>
                <a:latin typeface="Open Sans"/>
                <a:ea typeface="Open Sans"/>
                <a:cs typeface="Open Sans"/>
                <a:sym typeface="Open Sans"/>
              </a:rPr>
              <a:t>直方圖(histogram)</a:t>
            </a:r>
            <a:endParaRPr b="1" i="0" sz="1800" u="none" cap="none" strike="noStrike">
              <a:solidFill>
                <a:srgbClr val="000000"/>
              </a:solidFill>
              <a:latin typeface="Open Sans"/>
              <a:ea typeface="Open Sans"/>
              <a:cs typeface="Open Sans"/>
              <a:sym typeface="Open Sans"/>
            </a:endParaRPr>
          </a:p>
          <a:p>
            <a:pPr indent="-342900" lvl="1" marL="914400" marR="0" rtl="0" algn="l">
              <a:lnSpc>
                <a:spcPct val="115000"/>
              </a:lnSpc>
              <a:spcBef>
                <a:spcPts val="1600"/>
              </a:spcBef>
              <a:spcAft>
                <a:spcPts val="0"/>
              </a:spcAft>
              <a:buClr>
                <a:srgbClr val="000000"/>
              </a:buClr>
              <a:buSzPts val="1800"/>
              <a:buFont typeface="Open Sans"/>
              <a:buChar char="○"/>
            </a:pPr>
            <a:r>
              <a:rPr b="0" i="0" lang="zh-TW" sz="1800" u="none" cap="none" strike="noStrike">
                <a:solidFill>
                  <a:srgbClr val="000000"/>
                </a:solidFill>
                <a:latin typeface="Open Sans"/>
                <a:ea typeface="Open Sans"/>
                <a:cs typeface="Open Sans"/>
                <a:sym typeface="Open Sans"/>
              </a:rPr>
              <a:t>能對資料分布有概觀了解</a:t>
            </a:r>
            <a:endParaRPr b="0" i="0" sz="1800" u="none" cap="none" strike="noStrike">
              <a:solidFill>
                <a:srgbClr val="000000"/>
              </a:solidFill>
              <a:latin typeface="Open Sans"/>
              <a:ea typeface="Open Sans"/>
              <a:cs typeface="Open Sans"/>
              <a:sym typeface="Open Sans"/>
            </a:endParaRPr>
          </a:p>
          <a:p>
            <a:pPr indent="-342900" lvl="1" marL="914400" marR="0" rtl="0" algn="l">
              <a:lnSpc>
                <a:spcPct val="115000"/>
              </a:lnSpc>
              <a:spcBef>
                <a:spcPts val="1600"/>
              </a:spcBef>
              <a:spcAft>
                <a:spcPts val="0"/>
              </a:spcAft>
              <a:buClr>
                <a:srgbClr val="000000"/>
              </a:buClr>
              <a:buSzPts val="1800"/>
              <a:buFont typeface="Open Sans"/>
              <a:buChar char="○"/>
            </a:pPr>
            <a:r>
              <a:rPr b="0" i="0" lang="zh-TW" sz="1800" u="none" cap="none" strike="noStrike">
                <a:solidFill>
                  <a:srgbClr val="000000"/>
                </a:solidFill>
                <a:latin typeface="Open Sans"/>
                <a:ea typeface="Open Sans"/>
                <a:cs typeface="Open Sans"/>
                <a:sym typeface="Open Sans"/>
              </a:rPr>
              <a:t>確認資料是否有極端值</a:t>
            </a:r>
            <a:endParaRPr b="0" i="0" sz="1800" u="none" cap="none" strike="noStrike">
              <a:solidFill>
                <a:srgbClr val="000000"/>
              </a:solidFill>
              <a:latin typeface="Open Sans"/>
              <a:ea typeface="Open Sans"/>
              <a:cs typeface="Open Sans"/>
              <a:sym typeface="Open Sans"/>
            </a:endParaRPr>
          </a:p>
        </p:txBody>
      </p:sp>
      <p:pic>
        <p:nvPicPr>
          <p:cNvPr id="882" name="Google Shape;882;p123"/>
          <p:cNvPicPr preferRelativeResize="0"/>
          <p:nvPr/>
        </p:nvPicPr>
        <p:blipFill rotWithShape="1">
          <a:blip r:embed="rId3">
            <a:alphaModFix/>
          </a:blip>
          <a:srcRect b="0" l="0" r="0" t="0"/>
          <a:stretch/>
        </p:blipFill>
        <p:spPr>
          <a:xfrm>
            <a:off x="4572002" y="1269441"/>
            <a:ext cx="3781375" cy="3147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2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rgbClr val="1A1A1A"/>
                </a:solidFill>
                <a:latin typeface="Arial"/>
                <a:ea typeface="Arial"/>
                <a:cs typeface="Arial"/>
                <a:sym typeface="Arial"/>
              </a:rPr>
              <a:t>Histograms shape</a:t>
            </a:r>
            <a:endParaRPr b="0" i="0" sz="3600" u="none" cap="none" strike="noStrike">
              <a:solidFill>
                <a:srgbClr val="1A1A1A"/>
              </a:solidFill>
              <a:latin typeface="Arial"/>
              <a:ea typeface="Arial"/>
              <a:cs typeface="Arial"/>
              <a:sym typeface="Arial"/>
            </a:endParaRPr>
          </a:p>
        </p:txBody>
      </p:sp>
      <p:pic>
        <p:nvPicPr>
          <p:cNvPr id="888" name="Google Shape;888;p124"/>
          <p:cNvPicPr preferRelativeResize="0"/>
          <p:nvPr/>
        </p:nvPicPr>
        <p:blipFill rotWithShape="1">
          <a:blip r:embed="rId3">
            <a:alphaModFix/>
          </a:blip>
          <a:srcRect b="0" l="0" r="0" t="0"/>
          <a:stretch/>
        </p:blipFill>
        <p:spPr>
          <a:xfrm>
            <a:off x="367800" y="1138276"/>
            <a:ext cx="4275646" cy="1618175"/>
          </a:xfrm>
          <a:prstGeom prst="rect">
            <a:avLst/>
          </a:prstGeom>
          <a:noFill/>
          <a:ln>
            <a:noFill/>
          </a:ln>
        </p:spPr>
      </p:pic>
      <p:pic>
        <p:nvPicPr>
          <p:cNvPr id="889" name="Google Shape;889;p124"/>
          <p:cNvPicPr preferRelativeResize="0"/>
          <p:nvPr/>
        </p:nvPicPr>
        <p:blipFill rotWithShape="1">
          <a:blip r:embed="rId4">
            <a:alphaModFix/>
          </a:blip>
          <a:srcRect b="11909" l="0" r="0" t="0"/>
          <a:stretch/>
        </p:blipFill>
        <p:spPr>
          <a:xfrm>
            <a:off x="2018075" y="3110550"/>
            <a:ext cx="4678000" cy="1890325"/>
          </a:xfrm>
          <a:prstGeom prst="rect">
            <a:avLst/>
          </a:prstGeom>
          <a:noFill/>
          <a:ln>
            <a:noFill/>
          </a:ln>
        </p:spPr>
      </p:pic>
      <p:pic>
        <p:nvPicPr>
          <p:cNvPr id="890" name="Google Shape;890;p124"/>
          <p:cNvPicPr preferRelativeResize="0"/>
          <p:nvPr/>
        </p:nvPicPr>
        <p:blipFill rotWithShape="1">
          <a:blip r:embed="rId5">
            <a:alphaModFix/>
          </a:blip>
          <a:srcRect b="2055" l="0" r="0" t="0"/>
          <a:stretch/>
        </p:blipFill>
        <p:spPr>
          <a:xfrm>
            <a:off x="4968550" y="998400"/>
            <a:ext cx="3542725" cy="1823975"/>
          </a:xfrm>
          <a:prstGeom prst="rect">
            <a:avLst/>
          </a:prstGeom>
          <a:noFill/>
          <a:ln>
            <a:noFill/>
          </a:ln>
        </p:spPr>
      </p:pic>
      <p:sp>
        <p:nvSpPr>
          <p:cNvPr id="891" name="Google Shape;891;p124"/>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12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Draw a distribution plot</a:t>
            </a:r>
            <a:endParaRPr b="0" i="0" sz="3000" u="none" cap="none" strike="noStrike">
              <a:solidFill>
                <a:srgbClr val="1A1A1A"/>
              </a:solidFill>
              <a:latin typeface="Arial"/>
              <a:ea typeface="Arial"/>
              <a:cs typeface="Arial"/>
              <a:sym typeface="Arial"/>
            </a:endParaRPr>
          </a:p>
        </p:txBody>
      </p:sp>
      <p:sp>
        <p:nvSpPr>
          <p:cNvPr id="897" name="Google Shape;897;p125"/>
          <p:cNvSpPr/>
          <p:nvPr/>
        </p:nvSpPr>
        <p:spPr>
          <a:xfrm>
            <a:off x="418300" y="943675"/>
            <a:ext cx="8266200" cy="10038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1" i="0" sz="1800" u="none" cap="none" strike="noStrike">
              <a:solidFill>
                <a:srgbClr val="000000"/>
              </a:solidFill>
              <a:latin typeface="Calibri"/>
              <a:ea typeface="Calibri"/>
              <a:cs typeface="Calibri"/>
              <a:sym typeface="Calibri"/>
            </a:endParaRPr>
          </a:p>
        </p:txBody>
      </p:sp>
      <p:sp>
        <p:nvSpPr>
          <p:cNvPr id="898" name="Google Shape;898;p125"/>
          <p:cNvSpPr txBox="1"/>
          <p:nvPr/>
        </p:nvSpPr>
        <p:spPr>
          <a:xfrm>
            <a:off x="533475" y="915975"/>
            <a:ext cx="7800900" cy="101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zh-TW" sz="2000" u="none" cap="none" strike="noStrike">
                <a:solidFill>
                  <a:srgbClr val="1A1A1A"/>
                </a:solidFill>
                <a:latin typeface="Arial"/>
                <a:ea typeface="Arial"/>
                <a:cs typeface="Arial"/>
                <a:sym typeface="Arial"/>
              </a:rPr>
              <a:t>sns.distplot(df["Age"].dropna(), bins = 10, kde = False) #右偏</a:t>
            </a:r>
            <a:endParaRPr b="1" i="0" sz="2000" u="none" cap="none" strike="noStrike">
              <a:solidFill>
                <a:srgbClr val="000000"/>
              </a:solidFill>
              <a:latin typeface="Arial"/>
              <a:ea typeface="Arial"/>
              <a:cs typeface="Arial"/>
              <a:sym typeface="Arial"/>
            </a:endParaRPr>
          </a:p>
        </p:txBody>
      </p:sp>
      <p:sp>
        <p:nvSpPr>
          <p:cNvPr id="899" name="Google Shape;899;p125"/>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900" name="Google Shape;900;p125"/>
          <p:cNvPicPr preferRelativeResize="0"/>
          <p:nvPr/>
        </p:nvPicPr>
        <p:blipFill rotWithShape="1">
          <a:blip r:embed="rId3">
            <a:alphaModFix/>
          </a:blip>
          <a:srcRect b="0" l="0" r="0" t="0"/>
          <a:stretch/>
        </p:blipFill>
        <p:spPr>
          <a:xfrm>
            <a:off x="2831825" y="2106975"/>
            <a:ext cx="3480346" cy="289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63"/>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尋找資料位置</a:t>
            </a:r>
            <a:endParaRPr>
              <a:latin typeface="Open Sans"/>
              <a:ea typeface="Open Sans"/>
              <a:cs typeface="Open Sans"/>
              <a:sym typeface="Open Sans"/>
            </a:endParaRPr>
          </a:p>
        </p:txBody>
      </p:sp>
      <p:sp>
        <p:nvSpPr>
          <p:cNvPr id="360" name="Google Shape;360;p63"/>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361" name="Google Shape;361;p63"/>
          <p:cNvSpPr txBox="1"/>
          <p:nvPr/>
        </p:nvSpPr>
        <p:spPr>
          <a:xfrm>
            <a:off x="847900" y="842100"/>
            <a:ext cx="7953600" cy="45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zh-TW" u="sng">
                <a:solidFill>
                  <a:schemeClr val="hlink"/>
                </a:solidFill>
                <a:hlinkClick r:id="rId3"/>
              </a:rPr>
              <a:t>https://drive.google.com/drive/folders/14XfVtq6IhmCRXTusuBSx0VcKdBZ45uxP?usp=sharing</a:t>
            </a:r>
            <a:endParaRPr/>
          </a:p>
        </p:txBody>
      </p:sp>
      <p:pic>
        <p:nvPicPr>
          <p:cNvPr id="362" name="Google Shape;362;p63"/>
          <p:cNvPicPr preferRelativeResize="0"/>
          <p:nvPr/>
        </p:nvPicPr>
        <p:blipFill>
          <a:blip r:embed="rId4">
            <a:alphaModFix/>
          </a:blip>
          <a:stretch>
            <a:fillRect/>
          </a:stretch>
        </p:blipFill>
        <p:spPr>
          <a:xfrm>
            <a:off x="1847300" y="1342400"/>
            <a:ext cx="5336201" cy="33716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126"/>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2600" u="none" cap="none" strike="noStrike">
                <a:solidFill>
                  <a:srgbClr val="1A1A1A"/>
                </a:solidFill>
                <a:latin typeface="Arial"/>
                <a:ea typeface="Arial"/>
                <a:cs typeface="Arial"/>
                <a:sym typeface="Arial"/>
              </a:rPr>
              <a:t>動手試試看- </a:t>
            </a:r>
            <a:r>
              <a:rPr lang="zh-TW"/>
              <a:t>1</a:t>
            </a:r>
            <a:r>
              <a:rPr b="0" i="0" lang="zh-TW" sz="2600" u="none" cap="none" strike="noStrike">
                <a:solidFill>
                  <a:srgbClr val="1A1A1A"/>
                </a:solidFill>
                <a:latin typeface="Arial"/>
                <a:ea typeface="Arial"/>
                <a:cs typeface="Arial"/>
                <a:sym typeface="Arial"/>
              </a:rPr>
              <a:t>  </a:t>
            </a:r>
            <a:endParaRPr b="0" i="0" sz="2600" u="none" cap="none" strike="noStrike">
              <a:solidFill>
                <a:srgbClr val="1A1A1A"/>
              </a:solidFill>
              <a:latin typeface="Arial"/>
              <a:ea typeface="Arial"/>
              <a:cs typeface="Arial"/>
              <a:sym typeface="Arial"/>
            </a:endParaRPr>
          </a:p>
        </p:txBody>
      </p:sp>
      <p:pic>
        <p:nvPicPr>
          <p:cNvPr id="906" name="Google Shape;906;p126"/>
          <p:cNvPicPr preferRelativeResize="0"/>
          <p:nvPr/>
        </p:nvPicPr>
        <p:blipFill rotWithShape="1">
          <a:blip r:embed="rId3">
            <a:alphaModFix/>
          </a:blip>
          <a:srcRect b="0" l="0" r="0" t="0"/>
          <a:stretch/>
        </p:blipFill>
        <p:spPr>
          <a:xfrm>
            <a:off x="3432350" y="2234475"/>
            <a:ext cx="5274299" cy="2825525"/>
          </a:xfrm>
          <a:prstGeom prst="rect">
            <a:avLst/>
          </a:prstGeom>
          <a:noFill/>
          <a:ln>
            <a:noFill/>
          </a:ln>
        </p:spPr>
      </p:pic>
      <p:sp>
        <p:nvSpPr>
          <p:cNvPr id="907" name="Google Shape;907;p126"/>
          <p:cNvSpPr txBox="1"/>
          <p:nvPr/>
        </p:nvSpPr>
        <p:spPr>
          <a:xfrm>
            <a:off x="122200" y="3103100"/>
            <a:ext cx="52743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FF0000"/>
                </a:solidFill>
                <a:latin typeface="Arial"/>
                <a:ea typeface="Arial"/>
                <a:cs typeface="Arial"/>
                <a:sym typeface="Arial"/>
              </a:rPr>
              <a:t>ANS</a:t>
            </a:r>
            <a:r>
              <a:rPr b="0" i="0" lang="zh-TW" sz="1400" u="none" cap="none" strike="noStrike">
                <a:solidFill>
                  <a:srgbClr val="FF0000"/>
                </a:solidFill>
                <a:latin typeface="Arial"/>
                <a:ea typeface="Arial"/>
                <a:cs typeface="Arial"/>
                <a:sym typeface="Arial"/>
              </a:rPr>
              <a: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 sns.distplot(df["Fare"]) #右偏</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908" name="Google Shape;908;p126"/>
          <p:cNvSpPr/>
          <p:nvPr/>
        </p:nvSpPr>
        <p:spPr>
          <a:xfrm>
            <a:off x="418300" y="825375"/>
            <a:ext cx="8266200" cy="14091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zh-TW" sz="1800" u="none" cap="none" strike="noStrike">
                <a:solidFill>
                  <a:schemeClr val="dk1"/>
                </a:solidFill>
                <a:latin typeface="Arial"/>
                <a:ea typeface="Arial"/>
                <a:cs typeface="Arial"/>
                <a:sym typeface="Arial"/>
              </a:rPr>
              <a:t>參考上一頁的 Code 做出</a:t>
            </a:r>
            <a:r>
              <a:rPr b="0" i="0" lang="zh-TW" sz="1800" u="none" cap="none" strike="noStrike">
                <a:solidFill>
                  <a:srgbClr val="FF0000"/>
                </a:solidFill>
                <a:latin typeface="Arial"/>
                <a:ea typeface="Arial"/>
                <a:cs typeface="Arial"/>
                <a:sym typeface="Arial"/>
              </a:rPr>
              <a:t>票價</a:t>
            </a:r>
            <a:r>
              <a:rPr b="0" i="0" lang="zh-TW" sz="1800" u="none" cap="none" strike="noStrike">
                <a:solidFill>
                  <a:schemeClr val="dk1"/>
                </a:solidFill>
                <a:latin typeface="Arial"/>
                <a:ea typeface="Arial"/>
                <a:cs typeface="Arial"/>
                <a:sym typeface="Arial"/>
              </a:rPr>
              <a:t>的分佈圖</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zh-TW" sz="1800" u="none" cap="none" strike="noStrike">
                <a:solidFill>
                  <a:schemeClr val="dk1"/>
                </a:solidFill>
                <a:latin typeface="Arial"/>
                <a:ea typeface="Arial"/>
                <a:cs typeface="Arial"/>
                <a:sym typeface="Arial"/>
              </a:rPr>
              <a:t>Tips:</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zh-TW" sz="1800" u="none" cap="none" strike="noStrike">
                <a:solidFill>
                  <a:schemeClr val="dk1"/>
                </a:solidFill>
                <a:latin typeface="Arial"/>
                <a:ea typeface="Arial"/>
                <a:cs typeface="Arial"/>
                <a:sym typeface="Arial"/>
              </a:rPr>
              <a:t>請找出</a:t>
            </a:r>
            <a:r>
              <a:rPr b="0" i="0" lang="zh-TW" sz="1800" u="none" cap="none" strike="noStrike">
                <a:solidFill>
                  <a:srgbClr val="FF0000"/>
                </a:solidFill>
                <a:latin typeface="Arial"/>
                <a:ea typeface="Arial"/>
                <a:cs typeface="Arial"/>
                <a:sym typeface="Arial"/>
              </a:rPr>
              <a:t>票價</a:t>
            </a:r>
            <a:r>
              <a:rPr b="0" i="0" lang="zh-TW" sz="1800" u="none" cap="none" strike="noStrike">
                <a:solidFill>
                  <a:schemeClr val="dk1"/>
                </a:solidFill>
                <a:latin typeface="Arial"/>
                <a:ea typeface="Arial"/>
                <a:cs typeface="Arial"/>
                <a:sym typeface="Arial"/>
              </a:rPr>
              <a:t>在資料集的名稱是什麼</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zh-TW" sz="1800" u="none" cap="none" strike="noStrike">
                <a:solidFill>
                  <a:schemeClr val="dk1"/>
                </a:solidFill>
                <a:latin typeface="Arial"/>
                <a:ea typeface="Arial"/>
                <a:cs typeface="Arial"/>
                <a:sym typeface="Arial"/>
              </a:rPr>
              <a:t>票價沒有 na 值，不用使用</a:t>
            </a:r>
            <a:r>
              <a:rPr b="0" i="0" lang="zh-TW" sz="1800" u="none" cap="none" strike="noStrike">
                <a:solidFill>
                  <a:srgbClr val="FF0000"/>
                </a:solidFill>
                <a:latin typeface="Arial"/>
                <a:ea typeface="Arial"/>
                <a:cs typeface="Arial"/>
                <a:sym typeface="Arial"/>
              </a:rPr>
              <a:t>.dropna()</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Char char="●"/>
            </a:pPr>
            <a:r>
              <a:rPr b="0" i="0" lang="zh-TW" sz="1800" u="none" cap="none" strike="noStrike">
                <a:solidFill>
                  <a:schemeClr val="dk1"/>
                </a:solidFill>
                <a:latin typeface="Arial"/>
                <a:ea typeface="Arial"/>
                <a:cs typeface="Arial"/>
                <a:sym typeface="Arial"/>
              </a:rPr>
              <a:t>把kde = False </a:t>
            </a:r>
            <a:r>
              <a:rPr b="0" i="0" lang="zh-TW" sz="1800" u="none" cap="none" strike="noStrike">
                <a:solidFill>
                  <a:srgbClr val="FF0000"/>
                </a:solidFill>
                <a:latin typeface="Arial"/>
                <a:ea typeface="Arial"/>
                <a:cs typeface="Arial"/>
                <a:sym typeface="Arial"/>
              </a:rPr>
              <a:t>移除</a:t>
            </a:r>
            <a:r>
              <a:rPr b="0" i="0" lang="zh-TW" sz="1800" u="none" cap="none" strike="noStrike">
                <a:solidFill>
                  <a:schemeClr val="dk1"/>
                </a:solidFill>
                <a:latin typeface="Arial"/>
                <a:ea typeface="Arial"/>
                <a:cs typeface="Arial"/>
                <a:sym typeface="Arial"/>
              </a:rPr>
              <a:t>試試看</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9" name="Google Shape;909;p126"/>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910" name="Google Shape;910;p126"/>
          <p:cNvPicPr preferRelativeResize="0"/>
          <p:nvPr/>
        </p:nvPicPr>
        <p:blipFill>
          <a:blip r:embed="rId4">
            <a:alphaModFix/>
          </a:blip>
          <a:stretch>
            <a:fillRect/>
          </a:stretch>
        </p:blipFill>
        <p:spPr>
          <a:xfrm>
            <a:off x="470550" y="2519275"/>
            <a:ext cx="2819375" cy="452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127"/>
          <p:cNvSpPr txBox="1"/>
          <p:nvPr>
            <p:ph type="title"/>
          </p:nvPr>
        </p:nvSpPr>
        <p:spPr>
          <a:xfrm>
            <a:off x="470551" y="215975"/>
            <a:ext cx="71088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Comparing different data set</a:t>
            </a:r>
            <a:endParaRPr b="0" i="0" sz="3000" u="none" cap="none" strike="noStrike">
              <a:solidFill>
                <a:srgbClr val="1A1A1A"/>
              </a:solidFill>
              <a:latin typeface="Arial"/>
              <a:ea typeface="Arial"/>
              <a:cs typeface="Arial"/>
              <a:sym typeface="Arial"/>
            </a:endParaRPr>
          </a:p>
        </p:txBody>
      </p:sp>
      <p:pic>
        <p:nvPicPr>
          <p:cNvPr id="916" name="Google Shape;916;p127"/>
          <p:cNvPicPr preferRelativeResize="0"/>
          <p:nvPr/>
        </p:nvPicPr>
        <p:blipFill rotWithShape="1">
          <a:blip r:embed="rId3">
            <a:alphaModFix/>
          </a:blip>
          <a:srcRect b="0" l="0" r="0" t="0"/>
          <a:stretch/>
        </p:blipFill>
        <p:spPr>
          <a:xfrm>
            <a:off x="1784863" y="2039475"/>
            <a:ext cx="5574281" cy="2891225"/>
          </a:xfrm>
          <a:prstGeom prst="rect">
            <a:avLst/>
          </a:prstGeom>
          <a:noFill/>
          <a:ln>
            <a:noFill/>
          </a:ln>
        </p:spPr>
      </p:pic>
      <p:sp>
        <p:nvSpPr>
          <p:cNvPr id="917" name="Google Shape;917;p127"/>
          <p:cNvSpPr/>
          <p:nvPr/>
        </p:nvSpPr>
        <p:spPr>
          <a:xfrm>
            <a:off x="418300" y="895825"/>
            <a:ext cx="8266200" cy="11280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1"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rgbClr val="1A1A1A"/>
                </a:solidFill>
                <a:latin typeface="Arial"/>
                <a:ea typeface="Arial"/>
                <a:cs typeface="Arial"/>
                <a:sym typeface="Arial"/>
              </a:rPr>
              <a:t>fig, axes = plt.subplots(2)</a:t>
            </a:r>
            <a:endParaRPr b="1"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rgbClr val="1A1A1A"/>
                </a:solidFill>
                <a:latin typeface="Arial"/>
                <a:ea typeface="Arial"/>
                <a:cs typeface="Arial"/>
                <a:sym typeface="Arial"/>
              </a:rPr>
              <a:t>sns.distplot(df.Age.dropna(),bins = 10, ax= axes[0])</a:t>
            </a:r>
            <a:endParaRPr b="1"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rgbClr val="1A1A1A"/>
                </a:solidFill>
                <a:latin typeface="Arial"/>
                <a:ea typeface="Arial"/>
                <a:cs typeface="Arial"/>
                <a:sym typeface="Arial"/>
              </a:rPr>
              <a:t>sns.distplot(df_test.Age.dropna(), bins = 10, ax= axes[1])</a:t>
            </a:r>
            <a:endParaRPr b="1" i="0" sz="18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800" u="none" cap="none" strike="noStrike">
              <a:solidFill>
                <a:srgbClr val="1A1A1A"/>
              </a:solidFill>
              <a:latin typeface="Arial"/>
              <a:ea typeface="Arial"/>
              <a:cs typeface="Arial"/>
              <a:sym typeface="Arial"/>
            </a:endParaRPr>
          </a:p>
        </p:txBody>
      </p:sp>
      <p:sp>
        <p:nvSpPr>
          <p:cNvPr id="918" name="Google Shape;918;p127"/>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2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rgbClr val="1A1A1A"/>
                </a:solidFill>
                <a:latin typeface="Arial"/>
                <a:ea typeface="Arial"/>
                <a:cs typeface="Arial"/>
                <a:sym typeface="Arial"/>
              </a:rPr>
              <a:t>Box plots</a:t>
            </a:r>
            <a:endParaRPr b="0" i="0" sz="3600" u="none" cap="none" strike="noStrike">
              <a:solidFill>
                <a:srgbClr val="1A1A1A"/>
              </a:solidFill>
              <a:latin typeface="Arial"/>
              <a:ea typeface="Arial"/>
              <a:cs typeface="Arial"/>
              <a:sym typeface="Arial"/>
            </a:endParaRPr>
          </a:p>
        </p:txBody>
      </p:sp>
      <p:pic>
        <p:nvPicPr>
          <p:cNvPr id="924" name="Google Shape;924;p128"/>
          <p:cNvPicPr preferRelativeResize="0"/>
          <p:nvPr/>
        </p:nvPicPr>
        <p:blipFill rotWithShape="1">
          <a:blip r:embed="rId3">
            <a:alphaModFix/>
          </a:blip>
          <a:srcRect b="3527" l="546" r="0" t="0"/>
          <a:stretch/>
        </p:blipFill>
        <p:spPr>
          <a:xfrm>
            <a:off x="470550" y="854625"/>
            <a:ext cx="8247976" cy="4000200"/>
          </a:xfrm>
          <a:prstGeom prst="rect">
            <a:avLst/>
          </a:prstGeom>
          <a:noFill/>
          <a:ln>
            <a:noFill/>
          </a:ln>
        </p:spPr>
      </p:pic>
      <p:sp>
        <p:nvSpPr>
          <p:cNvPr id="925" name="Google Shape;925;p128"/>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2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rgbClr val="1A1A1A"/>
                </a:solidFill>
                <a:latin typeface="Arial"/>
                <a:ea typeface="Arial"/>
                <a:cs typeface="Arial"/>
                <a:sym typeface="Arial"/>
              </a:rPr>
              <a:t>Box plots</a:t>
            </a:r>
            <a:endParaRPr b="0" i="0" sz="3600" u="none" cap="none" strike="noStrike">
              <a:solidFill>
                <a:srgbClr val="1A1A1A"/>
              </a:solidFill>
              <a:latin typeface="Arial"/>
              <a:ea typeface="Arial"/>
              <a:cs typeface="Arial"/>
              <a:sym typeface="Arial"/>
            </a:endParaRPr>
          </a:p>
        </p:txBody>
      </p:sp>
      <p:sp>
        <p:nvSpPr>
          <p:cNvPr id="931" name="Google Shape;931;p129"/>
          <p:cNvSpPr/>
          <p:nvPr/>
        </p:nvSpPr>
        <p:spPr>
          <a:xfrm>
            <a:off x="418300" y="891575"/>
            <a:ext cx="8266200" cy="6750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zh-TW" sz="1800" u="none" cap="none" strike="noStrike">
                <a:solidFill>
                  <a:schemeClr val="dk1"/>
                </a:solidFill>
                <a:latin typeface="Arial"/>
                <a:ea typeface="Arial"/>
                <a:cs typeface="Arial"/>
                <a:sym typeface="Arial"/>
              </a:rPr>
              <a:t>sns.boxplot(data = df["Age"])</a:t>
            </a:r>
            <a:endParaRPr b="1" i="0" sz="1800" u="none" cap="none" strike="noStrike">
              <a:solidFill>
                <a:srgbClr val="1A1A1A"/>
              </a:solidFill>
              <a:latin typeface="Arial"/>
              <a:ea typeface="Arial"/>
              <a:cs typeface="Arial"/>
              <a:sym typeface="Arial"/>
            </a:endParaRPr>
          </a:p>
        </p:txBody>
      </p:sp>
      <p:pic>
        <p:nvPicPr>
          <p:cNvPr id="932" name="Google Shape;932;p129"/>
          <p:cNvPicPr preferRelativeResize="0"/>
          <p:nvPr/>
        </p:nvPicPr>
        <p:blipFill rotWithShape="1">
          <a:blip r:embed="rId3">
            <a:alphaModFix/>
          </a:blip>
          <a:srcRect b="0" l="0" r="0" t="0"/>
          <a:stretch/>
        </p:blipFill>
        <p:spPr>
          <a:xfrm>
            <a:off x="1388300" y="1734350"/>
            <a:ext cx="6367378" cy="3272126"/>
          </a:xfrm>
          <a:prstGeom prst="rect">
            <a:avLst/>
          </a:prstGeom>
          <a:noFill/>
          <a:ln>
            <a:noFill/>
          </a:ln>
        </p:spPr>
      </p:pic>
      <p:sp>
        <p:nvSpPr>
          <p:cNvPr id="933" name="Google Shape;933;p129"/>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30"/>
          <p:cNvSpPr txBox="1"/>
          <p:nvPr/>
        </p:nvSpPr>
        <p:spPr>
          <a:xfrm>
            <a:off x="76200" y="2484700"/>
            <a:ext cx="52743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FF0000"/>
                </a:solidFill>
                <a:latin typeface="Arial"/>
                <a:ea typeface="Arial"/>
                <a:cs typeface="Arial"/>
                <a:sym typeface="Arial"/>
              </a:rPr>
              <a:t>ANS：</a:t>
            </a:r>
            <a:endParaRPr b="1"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sns.boxplot(df.Age, ax = axes[0])</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sns.boxplot(df_test.Age, ax = axes[1])</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 </a:t>
            </a:r>
            <a:endParaRPr b="0" i="0" sz="1400" u="none" cap="none" strike="noStrike">
              <a:solidFill>
                <a:srgbClr val="FF0000"/>
              </a:solidFill>
              <a:latin typeface="Arial"/>
              <a:ea typeface="Arial"/>
              <a:cs typeface="Arial"/>
              <a:sym typeface="Arial"/>
            </a:endParaRPr>
          </a:p>
        </p:txBody>
      </p:sp>
      <p:pic>
        <p:nvPicPr>
          <p:cNvPr id="939" name="Google Shape;939;p130"/>
          <p:cNvPicPr preferRelativeResize="0"/>
          <p:nvPr/>
        </p:nvPicPr>
        <p:blipFill rotWithShape="1">
          <a:blip r:embed="rId3">
            <a:alphaModFix/>
          </a:blip>
          <a:srcRect b="0" l="0" r="0" t="0"/>
          <a:stretch/>
        </p:blipFill>
        <p:spPr>
          <a:xfrm>
            <a:off x="3361894" y="2171400"/>
            <a:ext cx="5410801" cy="2667300"/>
          </a:xfrm>
          <a:prstGeom prst="rect">
            <a:avLst/>
          </a:prstGeom>
          <a:noFill/>
          <a:ln>
            <a:noFill/>
          </a:ln>
        </p:spPr>
      </p:pic>
      <p:sp>
        <p:nvSpPr>
          <p:cNvPr id="940" name="Google Shape;940;p13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動手試試看-</a:t>
            </a:r>
            <a:r>
              <a:rPr lang="zh-TW" sz="3000"/>
              <a:t> 2</a:t>
            </a:r>
            <a:r>
              <a:rPr b="0" i="0" lang="zh-TW" sz="3000" u="none" cap="none" strike="noStrike">
                <a:solidFill>
                  <a:srgbClr val="1A1A1A"/>
                </a:solidFill>
                <a:latin typeface="Arial"/>
                <a:ea typeface="Arial"/>
                <a:cs typeface="Arial"/>
                <a:sym typeface="Arial"/>
              </a:rPr>
              <a:t>  </a:t>
            </a:r>
            <a:endParaRPr b="0" i="0" sz="3000" u="none" cap="none" strike="noStrike">
              <a:solidFill>
                <a:srgbClr val="1A1A1A"/>
              </a:solidFill>
              <a:latin typeface="Arial"/>
              <a:ea typeface="Arial"/>
              <a:cs typeface="Arial"/>
              <a:sym typeface="Arial"/>
            </a:endParaRPr>
          </a:p>
        </p:txBody>
      </p:sp>
      <p:sp>
        <p:nvSpPr>
          <p:cNvPr id="941" name="Google Shape;941;p130"/>
          <p:cNvSpPr/>
          <p:nvPr/>
        </p:nvSpPr>
        <p:spPr>
          <a:xfrm>
            <a:off x="418300" y="943675"/>
            <a:ext cx="8266200" cy="11634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zh-TW" sz="1400" u="none" cap="none" strike="noStrike">
                <a:solidFill>
                  <a:schemeClr val="dk1"/>
                </a:solidFill>
                <a:latin typeface="Arial"/>
                <a:ea typeface="Arial"/>
                <a:cs typeface="Arial"/>
                <a:sym typeface="Arial"/>
              </a:rPr>
              <a:t>做出 df, df_test 兩個資料中</a:t>
            </a:r>
            <a:r>
              <a:rPr b="0" i="0" lang="zh-TW" sz="1400" u="none" cap="none" strike="noStrike">
                <a:solidFill>
                  <a:srgbClr val="FF0000"/>
                </a:solidFill>
                <a:latin typeface="Arial"/>
                <a:ea typeface="Arial"/>
                <a:cs typeface="Arial"/>
                <a:sym typeface="Arial"/>
              </a:rPr>
              <a:t>年齡</a:t>
            </a:r>
            <a:r>
              <a:rPr b="0" i="0" lang="zh-TW" sz="1400" u="none" cap="none" strike="noStrike">
                <a:solidFill>
                  <a:schemeClr val="dk1"/>
                </a:solidFill>
                <a:latin typeface="Arial"/>
                <a:ea typeface="Arial"/>
                <a:cs typeface="Arial"/>
                <a:sym typeface="Arial"/>
              </a:rPr>
              <a:t>的盒狀比較圖</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zh-TW" sz="1400" u="none" cap="none" strike="noStrike">
                <a:solidFill>
                  <a:schemeClr val="dk1"/>
                </a:solidFill>
                <a:latin typeface="Arial"/>
                <a:ea typeface="Arial"/>
                <a:cs typeface="Arial"/>
                <a:sym typeface="Arial"/>
              </a:rPr>
              <a:t>Tips: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zh-TW" sz="1400" u="none" cap="none" strike="noStrike">
                <a:solidFill>
                  <a:schemeClr val="dk1"/>
                </a:solidFill>
                <a:latin typeface="Arial"/>
                <a:ea typeface="Arial"/>
                <a:cs typeface="Arial"/>
                <a:sym typeface="Arial"/>
              </a:rPr>
              <a:t>請找出</a:t>
            </a:r>
            <a:r>
              <a:rPr b="0" i="0" lang="zh-TW" sz="1400" u="none" cap="none" strike="noStrike">
                <a:solidFill>
                  <a:srgbClr val="FF0000"/>
                </a:solidFill>
                <a:latin typeface="Arial"/>
                <a:ea typeface="Arial"/>
                <a:cs typeface="Arial"/>
                <a:sym typeface="Arial"/>
              </a:rPr>
              <a:t>年齡</a:t>
            </a:r>
            <a:r>
              <a:rPr b="0" i="0" lang="zh-TW" sz="1400" u="none" cap="none" strike="noStrike">
                <a:solidFill>
                  <a:schemeClr val="dk1"/>
                </a:solidFill>
                <a:latin typeface="Arial"/>
                <a:ea typeface="Arial"/>
                <a:cs typeface="Arial"/>
                <a:sym typeface="Arial"/>
              </a:rPr>
              <a:t>在資料集的名稱是什麼</a:t>
            </a:r>
            <a:endParaRPr b="0" i="0" sz="1400" u="none" cap="none" strike="noStrike">
              <a:solidFill>
                <a:schemeClr val="dk1"/>
              </a:solidFill>
              <a:latin typeface="Arial"/>
              <a:ea typeface="Arial"/>
              <a:cs typeface="Arial"/>
              <a:sym typeface="Arial"/>
            </a:endParaRPr>
          </a:p>
        </p:txBody>
      </p:sp>
      <p:sp>
        <p:nvSpPr>
          <p:cNvPr id="942" name="Google Shape;942;p130"/>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sp>
        <p:nvSpPr>
          <p:cNvPr id="947" name="Google Shape;947;p131"/>
          <p:cNvSpPr txBox="1"/>
          <p:nvPr>
            <p:ph type="title"/>
          </p:nvPr>
        </p:nvSpPr>
        <p:spPr>
          <a:xfrm>
            <a:off x="470545" y="1397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rgbClr val="1A1A1A"/>
                </a:solidFill>
                <a:latin typeface="Arial"/>
                <a:ea typeface="Arial"/>
                <a:cs typeface="Arial"/>
                <a:sym typeface="Arial"/>
              </a:rPr>
              <a:t>Categorical data</a:t>
            </a:r>
            <a:endParaRPr b="0" i="0" sz="3600" u="none" cap="none" strike="noStrike">
              <a:solidFill>
                <a:srgbClr val="1A1A1A"/>
              </a:solidFill>
              <a:latin typeface="Arial"/>
              <a:ea typeface="Arial"/>
              <a:cs typeface="Arial"/>
              <a:sym typeface="Arial"/>
            </a:endParaRPr>
          </a:p>
        </p:txBody>
      </p:sp>
      <p:sp>
        <p:nvSpPr>
          <p:cNvPr id="948" name="Google Shape;948;p131"/>
          <p:cNvSpPr/>
          <p:nvPr/>
        </p:nvSpPr>
        <p:spPr>
          <a:xfrm>
            <a:off x="418300" y="895825"/>
            <a:ext cx="8266200" cy="11280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chemeClr val="dk1"/>
                </a:solidFill>
                <a:latin typeface="Arial"/>
                <a:ea typeface="Arial"/>
                <a:cs typeface="Arial"/>
                <a:sym typeface="Arial"/>
              </a:rPr>
              <a:t># observe the categorical data</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chemeClr val="dk1"/>
                </a:solidFill>
                <a:latin typeface="Arial"/>
                <a:ea typeface="Arial"/>
                <a:cs typeface="Arial"/>
                <a:sym typeface="Arial"/>
              </a:rPr>
              <a:t>df.describe(include=['O']) # string stype data</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800" u="none" cap="none" strike="noStrike">
              <a:solidFill>
                <a:srgbClr val="1A1A1A"/>
              </a:solidFill>
              <a:latin typeface="Arial"/>
              <a:ea typeface="Arial"/>
              <a:cs typeface="Arial"/>
              <a:sym typeface="Arial"/>
            </a:endParaRPr>
          </a:p>
        </p:txBody>
      </p:sp>
      <p:pic>
        <p:nvPicPr>
          <p:cNvPr id="949" name="Google Shape;949;p131"/>
          <p:cNvPicPr preferRelativeResize="0"/>
          <p:nvPr/>
        </p:nvPicPr>
        <p:blipFill rotWithShape="1">
          <a:blip r:embed="rId3">
            <a:alphaModFix/>
          </a:blip>
          <a:srcRect b="0" l="0" r="0" t="0"/>
          <a:stretch/>
        </p:blipFill>
        <p:spPr>
          <a:xfrm>
            <a:off x="1257525" y="2377550"/>
            <a:ext cx="7426976" cy="2201175"/>
          </a:xfrm>
          <a:prstGeom prst="rect">
            <a:avLst/>
          </a:prstGeom>
          <a:noFill/>
          <a:ln>
            <a:noFill/>
          </a:ln>
        </p:spPr>
      </p:pic>
      <p:sp>
        <p:nvSpPr>
          <p:cNvPr id="950" name="Google Shape;950;p131"/>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132"/>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chemeClr val="dk1"/>
                </a:solidFill>
                <a:latin typeface="Arial"/>
                <a:ea typeface="Arial"/>
                <a:cs typeface="Arial"/>
                <a:sym typeface="Arial"/>
              </a:rPr>
              <a:t>Bar charts</a:t>
            </a:r>
            <a:endParaRPr b="0" i="0" sz="3600" u="none" cap="none" strike="noStrike">
              <a:solidFill>
                <a:srgbClr val="1A1A1A"/>
              </a:solidFill>
              <a:latin typeface="Arial"/>
              <a:ea typeface="Arial"/>
              <a:cs typeface="Arial"/>
              <a:sym typeface="Arial"/>
            </a:endParaRPr>
          </a:p>
        </p:txBody>
      </p:sp>
      <p:sp>
        <p:nvSpPr>
          <p:cNvPr id="956" name="Google Shape;956;p132"/>
          <p:cNvSpPr txBox="1"/>
          <p:nvPr/>
        </p:nvSpPr>
        <p:spPr>
          <a:xfrm>
            <a:off x="509725" y="954550"/>
            <a:ext cx="8174100" cy="37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32"/>
          <p:cNvSpPr txBox="1"/>
          <p:nvPr/>
        </p:nvSpPr>
        <p:spPr>
          <a:xfrm>
            <a:off x="424250" y="832025"/>
            <a:ext cx="8062800" cy="3206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Arial"/>
              <a:buChar char="●"/>
            </a:pPr>
            <a:r>
              <a:rPr b="0" i="0" lang="zh-TW" sz="2400" u="none" cap="none" strike="noStrike">
                <a:solidFill>
                  <a:schemeClr val="dk1"/>
                </a:solidFill>
                <a:latin typeface="Arial"/>
                <a:ea typeface="Arial"/>
                <a:cs typeface="Arial"/>
                <a:sym typeface="Arial"/>
              </a:rPr>
              <a:t>In demonstrating the differences among categories, a bar chart is a better choice.</a:t>
            </a:r>
            <a:endParaRPr b="0" i="0" sz="24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0" i="0" lang="zh-TW" sz="2000" u="none" cap="none" strike="noStrike">
                <a:solidFill>
                  <a:schemeClr val="dk1"/>
                </a:solidFill>
                <a:latin typeface="Arial"/>
                <a:ea typeface="Arial"/>
                <a:cs typeface="Arial"/>
                <a:sym typeface="Arial"/>
              </a:rPr>
              <a:t>The larger the category, the longer the bar. </a:t>
            </a:r>
            <a:endParaRPr b="0" i="0" sz="2000" u="none" cap="none" strike="noStrike">
              <a:solidFill>
                <a:schemeClr val="dk1"/>
              </a:solidFill>
              <a:latin typeface="Arial"/>
              <a:ea typeface="Arial"/>
              <a:cs typeface="Arial"/>
              <a:sym typeface="Arial"/>
            </a:endParaRPr>
          </a:p>
          <a:p>
            <a:pPr indent="-355600" lvl="1" marL="914400" marR="0" rtl="0" algn="l">
              <a:lnSpc>
                <a:spcPct val="100000"/>
              </a:lnSpc>
              <a:spcBef>
                <a:spcPts val="0"/>
              </a:spcBef>
              <a:spcAft>
                <a:spcPts val="0"/>
              </a:spcAft>
              <a:buClr>
                <a:schemeClr val="dk1"/>
              </a:buClr>
              <a:buSzPts val="2000"/>
              <a:buFont typeface="Arial"/>
              <a:buChar char="○"/>
            </a:pPr>
            <a:r>
              <a:rPr b="0" i="0" lang="zh-TW" sz="2000" u="none" cap="none" strike="noStrike">
                <a:solidFill>
                  <a:schemeClr val="dk1"/>
                </a:solidFill>
                <a:latin typeface="Arial"/>
                <a:ea typeface="Arial"/>
                <a:cs typeface="Arial"/>
                <a:sym typeface="Arial"/>
              </a:rPr>
              <a:t>Some people draw bars vertically; some horizontally.</a:t>
            </a:r>
            <a:endParaRPr b="0" i="0" sz="2000" u="none" cap="none" strike="noStrike">
              <a:solidFill>
                <a:schemeClr val="dk1"/>
              </a:solidFill>
              <a:latin typeface="Arial"/>
              <a:ea typeface="Arial"/>
              <a:cs typeface="Arial"/>
              <a:sym typeface="Arial"/>
            </a:endParaRPr>
          </a:p>
        </p:txBody>
      </p:sp>
      <p:sp>
        <p:nvSpPr>
          <p:cNvPr id="958" name="Google Shape;958;p132"/>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33"/>
          <p:cNvSpPr txBox="1"/>
          <p:nvPr/>
        </p:nvSpPr>
        <p:spPr>
          <a:xfrm>
            <a:off x="509725" y="954550"/>
            <a:ext cx="8174100" cy="37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33"/>
          <p:cNvSpPr txBox="1"/>
          <p:nvPr/>
        </p:nvSpPr>
        <p:spPr>
          <a:xfrm>
            <a:off x="500450" y="908225"/>
            <a:ext cx="8062800" cy="32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965" name="Google Shape;965;p133"/>
          <p:cNvPicPr preferRelativeResize="0"/>
          <p:nvPr/>
        </p:nvPicPr>
        <p:blipFill rotWithShape="1">
          <a:blip r:embed="rId3">
            <a:alphaModFix/>
          </a:blip>
          <a:srcRect b="3124" l="1970" r="1333" t="2748"/>
          <a:stretch/>
        </p:blipFill>
        <p:spPr>
          <a:xfrm>
            <a:off x="691050" y="1005950"/>
            <a:ext cx="4213350" cy="3337550"/>
          </a:xfrm>
          <a:prstGeom prst="rect">
            <a:avLst/>
          </a:prstGeom>
          <a:noFill/>
          <a:ln>
            <a:noFill/>
          </a:ln>
        </p:spPr>
      </p:pic>
      <p:sp>
        <p:nvSpPr>
          <p:cNvPr id="966" name="Google Shape;966;p13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chemeClr val="dk1"/>
                </a:solidFill>
                <a:latin typeface="Arial"/>
                <a:ea typeface="Arial"/>
                <a:cs typeface="Arial"/>
                <a:sym typeface="Arial"/>
              </a:rPr>
              <a:t>Bar charts</a:t>
            </a:r>
            <a:endParaRPr b="0" i="0" sz="3600" u="none" cap="none" strike="noStrike">
              <a:solidFill>
                <a:srgbClr val="1A1A1A"/>
              </a:solidFill>
              <a:latin typeface="Arial"/>
              <a:ea typeface="Arial"/>
              <a:cs typeface="Arial"/>
              <a:sym typeface="Arial"/>
            </a:endParaRPr>
          </a:p>
        </p:txBody>
      </p:sp>
      <p:pic>
        <p:nvPicPr>
          <p:cNvPr id="967" name="Google Shape;967;p133"/>
          <p:cNvPicPr preferRelativeResize="0"/>
          <p:nvPr/>
        </p:nvPicPr>
        <p:blipFill rotWithShape="1">
          <a:blip r:embed="rId4">
            <a:alphaModFix/>
          </a:blip>
          <a:srcRect b="0" l="0" r="0" t="0"/>
          <a:stretch/>
        </p:blipFill>
        <p:spPr>
          <a:xfrm>
            <a:off x="4844875" y="1272712"/>
            <a:ext cx="4299125" cy="3070800"/>
          </a:xfrm>
          <a:prstGeom prst="rect">
            <a:avLst/>
          </a:prstGeom>
          <a:noFill/>
          <a:ln>
            <a:noFill/>
          </a:ln>
        </p:spPr>
      </p:pic>
      <p:sp>
        <p:nvSpPr>
          <p:cNvPr id="968" name="Google Shape;968;p133"/>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Google Shape;973;p13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rgbClr val="1A1A1A"/>
                </a:solidFill>
                <a:latin typeface="Arial"/>
                <a:ea typeface="Arial"/>
                <a:cs typeface="Arial"/>
                <a:sym typeface="Arial"/>
              </a:rPr>
              <a:t>Bar charts</a:t>
            </a:r>
            <a:endParaRPr b="0" i="0" sz="3600" u="none" cap="none" strike="noStrike">
              <a:solidFill>
                <a:srgbClr val="1A1A1A"/>
              </a:solidFill>
              <a:latin typeface="Arial"/>
              <a:ea typeface="Arial"/>
              <a:cs typeface="Arial"/>
              <a:sym typeface="Arial"/>
            </a:endParaRPr>
          </a:p>
        </p:txBody>
      </p:sp>
      <p:sp>
        <p:nvSpPr>
          <p:cNvPr id="974" name="Google Shape;974;p134"/>
          <p:cNvSpPr/>
          <p:nvPr/>
        </p:nvSpPr>
        <p:spPr>
          <a:xfrm>
            <a:off x="418300" y="972025"/>
            <a:ext cx="8266200" cy="1101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chemeClr val="dk1"/>
                </a:solidFill>
                <a:latin typeface="Arial"/>
                <a:ea typeface="Arial"/>
                <a:cs typeface="Arial"/>
                <a:sym typeface="Arial"/>
              </a:rPr>
              <a:t>size = [sum(df.Embarked == "S"), sum(df.Embarked == "Q"), sum(df.Embarked == "C")]</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chemeClr val="dk1"/>
                </a:solidFill>
                <a:latin typeface="Arial"/>
                <a:ea typeface="Arial"/>
                <a:cs typeface="Arial"/>
                <a:sym typeface="Arial"/>
              </a:rPr>
              <a:t>sns.barplot(x = ["S", "Q", "C"], y = size)</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800" u="none" cap="none" strike="noStrike">
              <a:solidFill>
                <a:schemeClr val="dk1"/>
              </a:solidFill>
              <a:latin typeface="Arial"/>
              <a:ea typeface="Arial"/>
              <a:cs typeface="Arial"/>
              <a:sym typeface="Arial"/>
            </a:endParaRPr>
          </a:p>
        </p:txBody>
      </p:sp>
      <p:pic>
        <p:nvPicPr>
          <p:cNvPr id="975" name="Google Shape;975;p134"/>
          <p:cNvPicPr preferRelativeResize="0"/>
          <p:nvPr/>
        </p:nvPicPr>
        <p:blipFill rotWithShape="1">
          <a:blip r:embed="rId3">
            <a:alphaModFix/>
          </a:blip>
          <a:srcRect b="0" l="0" r="0" t="0"/>
          <a:stretch/>
        </p:blipFill>
        <p:spPr>
          <a:xfrm>
            <a:off x="3429000" y="2226025"/>
            <a:ext cx="5477837" cy="2765075"/>
          </a:xfrm>
          <a:prstGeom prst="rect">
            <a:avLst/>
          </a:prstGeom>
          <a:noFill/>
          <a:ln>
            <a:noFill/>
          </a:ln>
        </p:spPr>
      </p:pic>
      <p:sp>
        <p:nvSpPr>
          <p:cNvPr id="976" name="Google Shape;976;p134"/>
          <p:cNvSpPr txBox="1"/>
          <p:nvPr/>
        </p:nvSpPr>
        <p:spPr>
          <a:xfrm>
            <a:off x="362350" y="2345275"/>
            <a:ext cx="3130500" cy="1278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zh-TW" sz="1800" u="none" cap="none" strike="noStrike">
                <a:solidFill>
                  <a:srgbClr val="000000"/>
                </a:solidFill>
                <a:latin typeface="Arial"/>
                <a:ea typeface="Arial"/>
                <a:cs typeface="Arial"/>
                <a:sym typeface="Arial"/>
              </a:rPr>
              <a:t>試試看把 x 以及 y 調換看看！</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7" name="Google Shape;977;p134"/>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135"/>
          <p:cNvSpPr txBox="1"/>
          <p:nvPr/>
        </p:nvSpPr>
        <p:spPr>
          <a:xfrm>
            <a:off x="346582" y="2791150"/>
            <a:ext cx="52743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FF0000"/>
                </a:solidFill>
                <a:latin typeface="Arial"/>
                <a:ea typeface="Arial"/>
                <a:cs typeface="Arial"/>
                <a:sym typeface="Arial"/>
              </a:rPr>
              <a:t>ANS：</a:t>
            </a:r>
            <a:endParaRPr b="1"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size = [sum(df.Sex == "male"),</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 sum(df.Sex == "female")]</a:t>
            </a:r>
            <a:endParaRPr b="0" i="0" sz="1400" u="none" cap="none" strike="noStrike">
              <a:solidFill>
                <a:srgbClr val="FF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zh-TW" sz="1400" u="none" cap="none" strike="noStrike">
                <a:solidFill>
                  <a:srgbClr val="FF0000"/>
                </a:solidFill>
                <a:latin typeface="Arial"/>
                <a:ea typeface="Arial"/>
                <a:cs typeface="Arial"/>
                <a:sym typeface="Arial"/>
              </a:rPr>
              <a:t>sns.barplot(y = ["Male", "Female"], x = size)</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Arial"/>
              <a:ea typeface="Arial"/>
              <a:cs typeface="Arial"/>
              <a:sym typeface="Arial"/>
            </a:endParaRPr>
          </a:p>
        </p:txBody>
      </p:sp>
      <p:pic>
        <p:nvPicPr>
          <p:cNvPr id="983" name="Google Shape;983;p135"/>
          <p:cNvPicPr preferRelativeResize="0"/>
          <p:nvPr/>
        </p:nvPicPr>
        <p:blipFill rotWithShape="1">
          <a:blip r:embed="rId3">
            <a:alphaModFix/>
          </a:blip>
          <a:srcRect b="0" l="0" r="0" t="0"/>
          <a:stretch/>
        </p:blipFill>
        <p:spPr>
          <a:xfrm>
            <a:off x="3446273" y="2114175"/>
            <a:ext cx="5732028" cy="2823350"/>
          </a:xfrm>
          <a:prstGeom prst="rect">
            <a:avLst/>
          </a:prstGeom>
          <a:noFill/>
          <a:ln>
            <a:noFill/>
          </a:ln>
        </p:spPr>
      </p:pic>
      <p:sp>
        <p:nvSpPr>
          <p:cNvPr id="984" name="Google Shape;984;p13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2600" u="none" cap="none" strike="noStrike">
                <a:solidFill>
                  <a:srgbClr val="1A1A1A"/>
                </a:solidFill>
                <a:latin typeface="Arial"/>
                <a:ea typeface="Arial"/>
                <a:cs typeface="Arial"/>
                <a:sym typeface="Arial"/>
              </a:rPr>
              <a:t>動手試試看- </a:t>
            </a:r>
            <a:r>
              <a:rPr lang="zh-TW"/>
              <a:t>3</a:t>
            </a:r>
            <a:r>
              <a:rPr b="0" i="0" lang="zh-TW" sz="2600" u="none" cap="none" strike="noStrike">
                <a:solidFill>
                  <a:srgbClr val="1A1A1A"/>
                </a:solidFill>
                <a:latin typeface="Arial"/>
                <a:ea typeface="Arial"/>
                <a:cs typeface="Arial"/>
                <a:sym typeface="Arial"/>
              </a:rPr>
              <a:t> </a:t>
            </a:r>
            <a:endParaRPr b="0" i="0" sz="2600" u="none" cap="none" strike="noStrike">
              <a:solidFill>
                <a:srgbClr val="1A1A1A"/>
              </a:solidFill>
              <a:latin typeface="Arial"/>
              <a:ea typeface="Arial"/>
              <a:cs typeface="Arial"/>
              <a:sym typeface="Arial"/>
            </a:endParaRPr>
          </a:p>
        </p:txBody>
      </p:sp>
      <p:sp>
        <p:nvSpPr>
          <p:cNvPr id="985" name="Google Shape;985;p135"/>
          <p:cNvSpPr/>
          <p:nvPr/>
        </p:nvSpPr>
        <p:spPr>
          <a:xfrm>
            <a:off x="418300" y="943675"/>
            <a:ext cx="8266200" cy="11634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zh-TW" sz="1400" u="none" cap="none" strike="noStrike">
                <a:solidFill>
                  <a:schemeClr val="dk1"/>
                </a:solidFill>
                <a:latin typeface="Arial"/>
                <a:ea typeface="Arial"/>
                <a:cs typeface="Arial"/>
                <a:sym typeface="Arial"/>
              </a:rPr>
              <a:t>參考上一頁的 Code 做出 X 軸為男女性乘客數量，Y軸為[男性，女性]的 Bar plot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zh-TW" sz="1400" u="none" cap="none" strike="noStrike">
                <a:solidFill>
                  <a:schemeClr val="dk1"/>
                </a:solidFill>
                <a:latin typeface="Arial"/>
                <a:ea typeface="Arial"/>
                <a:cs typeface="Arial"/>
                <a:sym typeface="Arial"/>
              </a:rPr>
              <a:t>請找出</a:t>
            </a:r>
            <a:r>
              <a:rPr b="0" i="0" lang="zh-TW" sz="1400" u="none" cap="none" strike="noStrike">
                <a:solidFill>
                  <a:srgbClr val="FF0000"/>
                </a:solidFill>
                <a:latin typeface="Arial"/>
                <a:ea typeface="Arial"/>
                <a:cs typeface="Arial"/>
                <a:sym typeface="Arial"/>
              </a:rPr>
              <a:t>性別</a:t>
            </a:r>
            <a:r>
              <a:rPr b="0" i="0" lang="zh-TW" sz="1400" u="none" cap="none" strike="noStrike">
                <a:solidFill>
                  <a:schemeClr val="dk1"/>
                </a:solidFill>
                <a:latin typeface="Arial"/>
                <a:ea typeface="Arial"/>
                <a:cs typeface="Arial"/>
                <a:sym typeface="Arial"/>
              </a:rPr>
              <a:t>在資料集的變數名稱是什麼?</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zh-TW" sz="1400" u="none" cap="none" strike="noStrike">
                <a:solidFill>
                  <a:schemeClr val="dk1"/>
                </a:solidFill>
                <a:latin typeface="Arial"/>
                <a:ea typeface="Arial"/>
                <a:cs typeface="Arial"/>
                <a:sym typeface="Arial"/>
              </a:rPr>
              <a:t>觀察一下如果要分別總合男性與女性，應該要  == ” </a:t>
            </a:r>
            <a:r>
              <a:rPr b="0" i="0" lang="zh-TW" sz="1400" u="none" cap="none" strike="noStrike">
                <a:solidFill>
                  <a:srgbClr val="FF0000"/>
                </a:solidFill>
                <a:latin typeface="Arial"/>
                <a:ea typeface="Arial"/>
                <a:cs typeface="Arial"/>
                <a:sym typeface="Arial"/>
              </a:rPr>
              <a:t>?????? </a:t>
            </a:r>
            <a:r>
              <a:rPr b="0" i="0" lang="zh-TW"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86" name="Google Shape;986;p135"/>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64"/>
          <p:cNvPicPr preferRelativeResize="0"/>
          <p:nvPr/>
        </p:nvPicPr>
        <p:blipFill>
          <a:blip r:embed="rId3">
            <a:alphaModFix/>
          </a:blip>
          <a:stretch>
            <a:fillRect/>
          </a:stretch>
        </p:blipFill>
        <p:spPr>
          <a:xfrm>
            <a:off x="4993325" y="913325"/>
            <a:ext cx="3613487" cy="3914601"/>
          </a:xfrm>
          <a:prstGeom prst="rect">
            <a:avLst/>
          </a:prstGeom>
          <a:noFill/>
          <a:ln>
            <a:noFill/>
          </a:ln>
        </p:spPr>
      </p:pic>
      <p:pic>
        <p:nvPicPr>
          <p:cNvPr id="368" name="Google Shape;368;p64"/>
          <p:cNvPicPr preferRelativeResize="0"/>
          <p:nvPr/>
        </p:nvPicPr>
        <p:blipFill>
          <a:blip r:embed="rId4">
            <a:alphaModFix/>
          </a:blip>
          <a:stretch>
            <a:fillRect/>
          </a:stretch>
        </p:blipFill>
        <p:spPr>
          <a:xfrm>
            <a:off x="982950" y="1081075"/>
            <a:ext cx="3758024" cy="3712024"/>
          </a:xfrm>
          <a:prstGeom prst="rect">
            <a:avLst/>
          </a:prstGeom>
          <a:noFill/>
          <a:ln>
            <a:noFill/>
          </a:ln>
        </p:spPr>
      </p:pic>
      <p:sp>
        <p:nvSpPr>
          <p:cNvPr id="369" name="Google Shape;369;p6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下載資料- test.csv 以及 train.csv </a:t>
            </a:r>
            <a:endParaRPr>
              <a:latin typeface="Open Sans"/>
              <a:ea typeface="Open Sans"/>
              <a:cs typeface="Open Sans"/>
              <a:sym typeface="Open Sans"/>
            </a:endParaRPr>
          </a:p>
        </p:txBody>
      </p:sp>
      <p:sp>
        <p:nvSpPr>
          <p:cNvPr id="370" name="Google Shape;370;p64"/>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371" name="Google Shape;371;p64"/>
          <p:cNvSpPr/>
          <p:nvPr/>
        </p:nvSpPr>
        <p:spPr>
          <a:xfrm>
            <a:off x="2928675" y="4236400"/>
            <a:ext cx="1812300" cy="24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4"/>
          <p:cNvSpPr/>
          <p:nvPr/>
        </p:nvSpPr>
        <p:spPr>
          <a:xfrm>
            <a:off x="1019525" y="1816025"/>
            <a:ext cx="1812300" cy="24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4"/>
          <p:cNvSpPr/>
          <p:nvPr/>
        </p:nvSpPr>
        <p:spPr>
          <a:xfrm>
            <a:off x="5103150" y="2017475"/>
            <a:ext cx="1812300" cy="24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64"/>
          <p:cNvSpPr/>
          <p:nvPr/>
        </p:nvSpPr>
        <p:spPr>
          <a:xfrm>
            <a:off x="6727100" y="4236400"/>
            <a:ext cx="1812300" cy="24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36"/>
          <p:cNvSpPr txBox="1"/>
          <p:nvPr>
            <p:ph idx="1" type="body"/>
          </p:nvPr>
        </p:nvSpPr>
        <p:spPr>
          <a:xfrm>
            <a:off x="641100" y="946550"/>
            <a:ext cx="78618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600"/>
              </a:spcBef>
              <a:spcAft>
                <a:spcPts val="0"/>
              </a:spcAft>
              <a:buSzPts val="1800"/>
              <a:buNone/>
            </a:pPr>
            <a:r>
              <a:rPr lang="zh-TW" sz="1800">
                <a:latin typeface="Open Sans"/>
                <a:ea typeface="Open Sans"/>
                <a:cs typeface="Open Sans"/>
                <a:sym typeface="Open Sans"/>
              </a:rPr>
              <a:t>在長條圖中使用 </a:t>
            </a:r>
            <a:r>
              <a:rPr b="1" lang="zh-TW" sz="1800">
                <a:latin typeface="Open Sans"/>
                <a:ea typeface="Open Sans"/>
                <a:cs typeface="Open Sans"/>
                <a:sym typeface="Open Sans"/>
              </a:rPr>
              <a:t>相互分離 </a:t>
            </a:r>
            <a:r>
              <a:rPr lang="zh-TW" sz="1800">
                <a:latin typeface="Open Sans"/>
                <a:ea typeface="Open Sans"/>
                <a:cs typeface="Open Sans"/>
                <a:sym typeface="Open Sans"/>
              </a:rPr>
              <a:t>的長條呈現 </a:t>
            </a:r>
            <a:r>
              <a:rPr b="1" lang="zh-TW" sz="1800">
                <a:latin typeface="Open Sans"/>
                <a:ea typeface="Open Sans"/>
                <a:cs typeface="Open Sans"/>
                <a:sym typeface="Open Sans"/>
              </a:rPr>
              <a:t>類別型資料</a:t>
            </a:r>
            <a:r>
              <a:rPr lang="zh-TW" sz="1800">
                <a:latin typeface="Open Sans"/>
                <a:ea typeface="Open Sans"/>
                <a:cs typeface="Open Sans"/>
                <a:sym typeface="Open Sans"/>
              </a:rPr>
              <a:t> 的分布</a:t>
            </a:r>
            <a:endParaRPr sz="1800">
              <a:latin typeface="Open Sans"/>
              <a:ea typeface="Open Sans"/>
              <a:cs typeface="Open Sans"/>
              <a:sym typeface="Open Sans"/>
            </a:endParaRPr>
          </a:p>
          <a:p>
            <a:pPr indent="0" lvl="0" marL="0" rtl="0" algn="l">
              <a:lnSpc>
                <a:spcPct val="115000"/>
              </a:lnSpc>
              <a:spcBef>
                <a:spcPts val="1600"/>
              </a:spcBef>
              <a:spcAft>
                <a:spcPts val="0"/>
              </a:spcAft>
              <a:buSzPts val="1800"/>
              <a:buNone/>
            </a:pPr>
            <a:r>
              <a:rPr lang="zh-TW" sz="1800">
                <a:latin typeface="Open Sans"/>
                <a:ea typeface="Open Sans"/>
                <a:cs typeface="Open Sans"/>
                <a:sym typeface="Open Sans"/>
              </a:rPr>
              <a:t>在直方圖中使用 </a:t>
            </a:r>
            <a:r>
              <a:rPr b="1" lang="zh-TW" sz="1800">
                <a:latin typeface="Open Sans"/>
                <a:ea typeface="Open Sans"/>
                <a:cs typeface="Open Sans"/>
                <a:sym typeface="Open Sans"/>
              </a:rPr>
              <a:t>彼此相鄰 </a:t>
            </a:r>
            <a:r>
              <a:rPr lang="zh-TW" sz="1800">
                <a:latin typeface="Open Sans"/>
                <a:ea typeface="Open Sans"/>
                <a:cs typeface="Open Sans"/>
                <a:sym typeface="Open Sans"/>
              </a:rPr>
              <a:t>的長條呈現 </a:t>
            </a:r>
            <a:r>
              <a:rPr b="1" lang="zh-TW" sz="1800">
                <a:latin typeface="Open Sans"/>
                <a:ea typeface="Open Sans"/>
                <a:cs typeface="Open Sans"/>
                <a:sym typeface="Open Sans"/>
              </a:rPr>
              <a:t>連續型資料 </a:t>
            </a:r>
            <a:r>
              <a:rPr lang="zh-TW" sz="1800">
                <a:latin typeface="Open Sans"/>
                <a:ea typeface="Open Sans"/>
                <a:cs typeface="Open Sans"/>
                <a:sym typeface="Open Sans"/>
              </a:rPr>
              <a:t>的分布</a:t>
            </a:r>
            <a:endParaRPr sz="1800">
              <a:latin typeface="Open Sans"/>
              <a:ea typeface="Open Sans"/>
              <a:cs typeface="Open Sans"/>
              <a:sym typeface="Open Sans"/>
            </a:endParaRPr>
          </a:p>
        </p:txBody>
      </p:sp>
      <p:sp>
        <p:nvSpPr>
          <p:cNvPr id="992" name="Google Shape;992;p13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長條圖(bar chart) v.s. 直方圖(histogram)</a:t>
            </a:r>
            <a:endParaRPr>
              <a:latin typeface="Open Sans"/>
              <a:ea typeface="Open Sans"/>
              <a:cs typeface="Open Sans"/>
              <a:sym typeface="Open Sans"/>
            </a:endParaRPr>
          </a:p>
        </p:txBody>
      </p:sp>
      <p:pic>
        <p:nvPicPr>
          <p:cNvPr id="993" name="Google Shape;993;p136"/>
          <p:cNvPicPr preferRelativeResize="0"/>
          <p:nvPr/>
        </p:nvPicPr>
        <p:blipFill rotWithShape="1">
          <a:blip r:embed="rId3">
            <a:alphaModFix/>
          </a:blip>
          <a:srcRect b="8576" l="0" r="0" t="8717"/>
          <a:stretch/>
        </p:blipFill>
        <p:spPr>
          <a:xfrm>
            <a:off x="2153652" y="2238933"/>
            <a:ext cx="4836696" cy="2093495"/>
          </a:xfrm>
          <a:prstGeom prst="rect">
            <a:avLst/>
          </a:prstGeom>
          <a:noFill/>
          <a:ln>
            <a:noFill/>
          </a:ln>
        </p:spPr>
      </p:pic>
      <p:sp>
        <p:nvSpPr>
          <p:cNvPr id="994" name="Google Shape;994;p136"/>
          <p:cNvSpPr txBox="1"/>
          <p:nvPr>
            <p:ph idx="12" type="sldNum"/>
          </p:nvPr>
        </p:nvSpPr>
        <p:spPr>
          <a:xfrm>
            <a:off x="431960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3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圓餅圖</a:t>
            </a:r>
            <a:endParaRPr sz="3000"/>
          </a:p>
        </p:txBody>
      </p:sp>
      <p:sp>
        <p:nvSpPr>
          <p:cNvPr id="1000" name="Google Shape;1000;p137"/>
          <p:cNvSpPr txBox="1"/>
          <p:nvPr/>
        </p:nvSpPr>
        <p:spPr>
          <a:xfrm>
            <a:off x="470550" y="828221"/>
            <a:ext cx="8062800" cy="3206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600"/>
              </a:spcBef>
              <a:spcAft>
                <a:spcPts val="0"/>
              </a:spcAft>
              <a:buClr>
                <a:schemeClr val="dk1"/>
              </a:buClr>
              <a:buSzPts val="1800"/>
              <a:buFont typeface="Open Sans"/>
              <a:buChar char="●"/>
            </a:pPr>
            <a:r>
              <a:rPr b="0" i="0" lang="zh-TW" sz="1800" u="none" cap="none" strike="noStrike">
                <a:solidFill>
                  <a:schemeClr val="dk1"/>
                </a:solidFill>
                <a:latin typeface="Open Sans"/>
                <a:ea typeface="Open Sans"/>
                <a:cs typeface="Open Sans"/>
                <a:sym typeface="Open Sans"/>
              </a:rPr>
              <a:t>各類別區塊的圓心角度(面積)代表所佔比例</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15000"/>
              </a:lnSpc>
              <a:spcBef>
                <a:spcPts val="0"/>
              </a:spcBef>
              <a:spcAft>
                <a:spcPts val="0"/>
              </a:spcAft>
              <a:buClr>
                <a:schemeClr val="dk1"/>
              </a:buClr>
              <a:buSzPts val="1800"/>
              <a:buFont typeface="Open Sans"/>
              <a:buChar char="●"/>
            </a:pPr>
            <a:r>
              <a:rPr b="0" i="0" lang="zh-TW" sz="1800" u="none" cap="none" strike="noStrike">
                <a:solidFill>
                  <a:schemeClr val="dk1"/>
                </a:solidFill>
                <a:latin typeface="Open Sans"/>
                <a:ea typeface="Open Sans"/>
                <a:cs typeface="Open Sans"/>
                <a:sym typeface="Open Sans"/>
              </a:rPr>
              <a:t>用於了解各個類別的相對比例關係</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15000"/>
              </a:lnSpc>
              <a:spcBef>
                <a:spcPts val="0"/>
              </a:spcBef>
              <a:spcAft>
                <a:spcPts val="0"/>
              </a:spcAft>
              <a:buClr>
                <a:srgbClr val="FF0000"/>
              </a:buClr>
              <a:buSzPts val="1800"/>
              <a:buFont typeface="Open Sans"/>
              <a:buChar char="●"/>
            </a:pPr>
            <a:r>
              <a:rPr b="1" i="0" lang="zh-TW" sz="1800" u="none" cap="none" strike="noStrike">
                <a:solidFill>
                  <a:srgbClr val="FF0000"/>
                </a:solidFill>
                <a:latin typeface="Open Sans"/>
                <a:ea typeface="Open Sans"/>
                <a:cs typeface="Open Sans"/>
                <a:sym typeface="Open Sans"/>
              </a:rPr>
              <a:t>最常受到批評的圖形之一 </a:t>
            </a:r>
            <a:endParaRPr b="0" i="0" sz="1800" u="none" cap="none" strike="noStrike">
              <a:solidFill>
                <a:schemeClr val="dk1"/>
              </a:solidFill>
              <a:latin typeface="Open Sans"/>
              <a:ea typeface="Open Sans"/>
              <a:cs typeface="Open Sans"/>
              <a:sym typeface="Open Sans"/>
            </a:endParaRPr>
          </a:p>
        </p:txBody>
      </p:sp>
      <p:sp>
        <p:nvSpPr>
          <p:cNvPr id="1001" name="Google Shape;1001;p137"/>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002" name="Google Shape;1002;p137"/>
          <p:cNvPicPr preferRelativeResize="0"/>
          <p:nvPr/>
        </p:nvPicPr>
        <p:blipFill rotWithShape="1">
          <a:blip r:embed="rId3">
            <a:alphaModFix/>
          </a:blip>
          <a:srcRect b="0" l="0" r="39533" t="0"/>
          <a:stretch/>
        </p:blipFill>
        <p:spPr>
          <a:xfrm>
            <a:off x="3124163" y="2091914"/>
            <a:ext cx="2895675" cy="28062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3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圓餅圖</a:t>
            </a:r>
            <a:endParaRPr sz="3000"/>
          </a:p>
        </p:txBody>
      </p:sp>
      <p:sp>
        <p:nvSpPr>
          <p:cNvPr id="1008" name="Google Shape;1008;p138"/>
          <p:cNvSpPr txBox="1"/>
          <p:nvPr/>
        </p:nvSpPr>
        <p:spPr>
          <a:xfrm>
            <a:off x="509725" y="954550"/>
            <a:ext cx="8174100" cy="370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9" name="Google Shape;1009;p138"/>
          <p:cNvPicPr preferRelativeResize="0"/>
          <p:nvPr/>
        </p:nvPicPr>
        <p:blipFill rotWithShape="1">
          <a:blip r:embed="rId3">
            <a:alphaModFix/>
          </a:blip>
          <a:srcRect b="0" l="0" r="0" t="0"/>
          <a:stretch/>
        </p:blipFill>
        <p:spPr>
          <a:xfrm>
            <a:off x="1775250" y="1922025"/>
            <a:ext cx="5035399" cy="2950746"/>
          </a:xfrm>
          <a:prstGeom prst="rect">
            <a:avLst/>
          </a:prstGeom>
          <a:noFill/>
          <a:ln>
            <a:noFill/>
          </a:ln>
        </p:spPr>
      </p:pic>
      <p:sp>
        <p:nvSpPr>
          <p:cNvPr id="1010" name="Google Shape;1010;p138"/>
          <p:cNvSpPr txBox="1"/>
          <p:nvPr/>
        </p:nvSpPr>
        <p:spPr>
          <a:xfrm>
            <a:off x="500450" y="908225"/>
            <a:ext cx="8062800" cy="32067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Open Sans"/>
              <a:buChar char="●"/>
            </a:pPr>
            <a:r>
              <a:rPr b="0" i="0" lang="zh-TW" sz="2400" u="none" cap="none" strike="noStrike">
                <a:solidFill>
                  <a:schemeClr val="dk1"/>
                </a:solidFill>
                <a:latin typeface="Open Sans"/>
                <a:ea typeface="Open Sans"/>
                <a:cs typeface="Open Sans"/>
                <a:sym typeface="Open Sans"/>
              </a:rPr>
              <a:t>Europe Browser Usage Share: </a:t>
            </a:r>
            <a:endParaRPr b="0" i="0" sz="2400" u="none" cap="none" strike="noStrike">
              <a:solidFill>
                <a:schemeClr val="dk1"/>
              </a:solidFill>
              <a:latin typeface="Open Sans"/>
              <a:ea typeface="Open Sans"/>
              <a:cs typeface="Open Sans"/>
              <a:sym typeface="Open Sans"/>
            </a:endParaRPr>
          </a:p>
          <a:p>
            <a:pPr indent="-381000" lvl="1" marL="914400" marR="0" rtl="0" algn="l">
              <a:lnSpc>
                <a:spcPct val="100000"/>
              </a:lnSpc>
              <a:spcBef>
                <a:spcPts val="0"/>
              </a:spcBef>
              <a:spcAft>
                <a:spcPts val="0"/>
              </a:spcAft>
              <a:buClr>
                <a:schemeClr val="dk1"/>
              </a:buClr>
              <a:buSzPts val="2400"/>
              <a:buFont typeface="Open Sans"/>
              <a:buChar char="○"/>
            </a:pPr>
            <a:r>
              <a:rPr b="0" i="0" lang="zh-TW" sz="2400" u="none" cap="none" strike="noStrike">
                <a:solidFill>
                  <a:schemeClr val="dk1"/>
                </a:solidFill>
                <a:latin typeface="Open Sans"/>
                <a:ea typeface="Open Sans"/>
                <a:cs typeface="Open Sans"/>
                <a:sym typeface="Open Sans"/>
              </a:rPr>
              <a:t>What are the proportions of Firefox?</a:t>
            </a:r>
            <a:endParaRPr b="0" i="0" sz="2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Open Sans"/>
              <a:ea typeface="Open Sans"/>
              <a:cs typeface="Open Sans"/>
              <a:sym typeface="Open Sans"/>
            </a:endParaRPr>
          </a:p>
        </p:txBody>
      </p:sp>
      <p:sp>
        <p:nvSpPr>
          <p:cNvPr id="1011" name="Google Shape;1011;p138"/>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13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rtl="0" algn="l">
              <a:lnSpc>
                <a:spcPct val="100000"/>
              </a:lnSpc>
              <a:spcBef>
                <a:spcPts val="0"/>
              </a:spcBef>
              <a:spcAft>
                <a:spcPts val="0"/>
              </a:spcAft>
              <a:buClr>
                <a:srgbClr val="1A1A1A"/>
              </a:buClr>
              <a:buSzPts val="2600"/>
              <a:buFont typeface="Arial"/>
              <a:buNone/>
            </a:pPr>
            <a:r>
              <a:rPr lang="zh-TW" sz="3000"/>
              <a:t>圓餅圖 - Titanic</a:t>
            </a:r>
            <a:endParaRPr b="0" i="0" sz="3000" u="none" cap="none" strike="noStrike">
              <a:solidFill>
                <a:srgbClr val="1A1A1A"/>
              </a:solidFill>
              <a:latin typeface="Arial"/>
              <a:ea typeface="Arial"/>
              <a:cs typeface="Arial"/>
              <a:sym typeface="Arial"/>
            </a:endParaRPr>
          </a:p>
        </p:txBody>
      </p:sp>
      <p:sp>
        <p:nvSpPr>
          <p:cNvPr id="1017" name="Google Shape;1017;p139"/>
          <p:cNvSpPr/>
          <p:nvPr/>
        </p:nvSpPr>
        <p:spPr>
          <a:xfrm>
            <a:off x="418300" y="972025"/>
            <a:ext cx="8266200" cy="1101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chemeClr val="dk1"/>
                </a:solidFill>
                <a:latin typeface="Arial"/>
                <a:ea typeface="Arial"/>
                <a:cs typeface="Arial"/>
                <a:sym typeface="Arial"/>
              </a:rPr>
              <a:t>size = [sum(df.Embarked == "S"), sum(df.Embarked == "Q"), sum(df.Embarked == "C")]</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zh-TW" sz="1800" u="none" cap="none" strike="noStrike">
                <a:solidFill>
                  <a:schemeClr val="dk1"/>
                </a:solidFill>
                <a:latin typeface="Arial"/>
                <a:ea typeface="Arial"/>
                <a:cs typeface="Arial"/>
                <a:sym typeface="Arial"/>
              </a:rPr>
              <a:t>ax1.pie(size, labels=["S","Q","C"], autopct='%1.1f%%')</a:t>
            </a:r>
            <a:endParaRPr b="1"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1" i="0" sz="1800" u="none" cap="none" strike="noStrike">
              <a:solidFill>
                <a:schemeClr val="dk1"/>
              </a:solidFill>
              <a:latin typeface="Arial"/>
              <a:ea typeface="Arial"/>
              <a:cs typeface="Arial"/>
              <a:sym typeface="Arial"/>
            </a:endParaRPr>
          </a:p>
        </p:txBody>
      </p:sp>
      <p:sp>
        <p:nvSpPr>
          <p:cNvPr id="1018" name="Google Shape;1018;p139"/>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019" name="Google Shape;1019;p139"/>
          <p:cNvPicPr preferRelativeResize="0"/>
          <p:nvPr/>
        </p:nvPicPr>
        <p:blipFill rotWithShape="1">
          <a:blip r:embed="rId3">
            <a:alphaModFix/>
          </a:blip>
          <a:srcRect b="0" l="0" r="0" t="0"/>
          <a:stretch/>
        </p:blipFill>
        <p:spPr>
          <a:xfrm>
            <a:off x="3078863" y="2261475"/>
            <a:ext cx="2945072" cy="276507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Google Shape;1024;p140"/>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Clr>
                <a:srgbClr val="1A1A1A"/>
              </a:buClr>
              <a:buSzPts val="2400"/>
              <a:buFont typeface="Arial"/>
              <a:buNone/>
            </a:pPr>
            <a:r>
              <a:rPr lang="zh-TW">
                <a:latin typeface="Open Sans"/>
                <a:ea typeface="Open Sans"/>
                <a:cs typeface="Open Sans"/>
                <a:sym typeface="Open Sans"/>
              </a:rPr>
              <a:t>資料視覺化 – 統計圖的陷阱</a:t>
            </a:r>
            <a:endParaRPr>
              <a:latin typeface="Open Sans"/>
              <a:ea typeface="Open Sans"/>
              <a:cs typeface="Open Sans"/>
              <a:sym typeface="Open Sans"/>
            </a:endParaRPr>
          </a:p>
        </p:txBody>
      </p:sp>
      <p:sp>
        <p:nvSpPr>
          <p:cNvPr id="1025" name="Google Shape;1025;p140"/>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latin typeface="Open Sans"/>
                <a:ea typeface="Open Sans"/>
                <a:cs typeface="Open Sans"/>
                <a:sym typeface="Open Sans"/>
              </a:rPr>
              <a:t>‹#›</a:t>
            </a:fld>
            <a:endParaRPr>
              <a:latin typeface="Open Sans"/>
              <a:ea typeface="Open Sans"/>
              <a:cs typeface="Open Sans"/>
              <a:sym typeface="Open Sans"/>
            </a:endParaRPr>
          </a:p>
        </p:txBody>
      </p:sp>
      <p:sp>
        <p:nvSpPr>
          <p:cNvPr id="1026" name="Google Shape;1026;p140"/>
          <p:cNvSpPr txBox="1"/>
          <p:nvPr/>
        </p:nvSpPr>
        <p:spPr>
          <a:xfrm>
            <a:off x="1065600" y="2278850"/>
            <a:ext cx="7018800" cy="142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0070C0"/>
                </a:solidFill>
                <a:latin typeface="Open Sans"/>
                <a:ea typeface="Open Sans"/>
                <a:cs typeface="Open Sans"/>
                <a:sym typeface="Open Sans"/>
              </a:rPr>
              <a:t>雖然圖形呈現的資訊比單一數字來的多，</a:t>
            </a:r>
            <a:endParaRPr b="1" i="0" sz="2400" u="none" cap="none" strike="noStrike">
              <a:solidFill>
                <a:srgbClr val="0070C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400"/>
              <a:buFont typeface="Arial"/>
              <a:buNone/>
            </a:pPr>
            <a:r>
              <a:rPr b="1" i="0" lang="zh-TW" sz="2400" u="none" cap="none" strike="noStrike">
                <a:solidFill>
                  <a:srgbClr val="0070C0"/>
                </a:solidFill>
                <a:latin typeface="Open Sans"/>
                <a:ea typeface="Open Sans"/>
                <a:cs typeface="Open Sans"/>
                <a:sym typeface="Open Sans"/>
              </a:rPr>
              <a:t>但仍然可能出錯</a:t>
            </a:r>
            <a:endParaRPr b="1" i="0" sz="2400" u="none" cap="none" strike="noStrike">
              <a:solidFill>
                <a:srgbClr val="0070C0"/>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141"/>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直方圖：長條的數量可能造成資料分佈的誤導</a:t>
            </a:r>
            <a:endParaRPr>
              <a:latin typeface="Open Sans"/>
              <a:ea typeface="Open Sans"/>
              <a:cs typeface="Open Sans"/>
              <a:sym typeface="Open Sans"/>
            </a:endParaRPr>
          </a:p>
        </p:txBody>
      </p:sp>
      <p:sp>
        <p:nvSpPr>
          <p:cNvPr id="1032" name="Google Shape;1032;p141"/>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資料視覺化 – 統計圖的陷阱</a:t>
            </a:r>
            <a:endParaRPr>
              <a:latin typeface="Open Sans"/>
              <a:ea typeface="Open Sans"/>
              <a:cs typeface="Open Sans"/>
              <a:sym typeface="Open Sans"/>
            </a:endParaRPr>
          </a:p>
        </p:txBody>
      </p:sp>
      <p:pic>
        <p:nvPicPr>
          <p:cNvPr id="1033" name="Google Shape;1033;p141"/>
          <p:cNvPicPr preferRelativeResize="0"/>
          <p:nvPr/>
        </p:nvPicPr>
        <p:blipFill rotWithShape="1">
          <a:blip r:embed="rId3">
            <a:alphaModFix/>
          </a:blip>
          <a:srcRect b="0" l="0" r="0" t="0"/>
          <a:stretch/>
        </p:blipFill>
        <p:spPr>
          <a:xfrm>
            <a:off x="4732725" y="1809833"/>
            <a:ext cx="3562574" cy="2457192"/>
          </a:xfrm>
          <a:prstGeom prst="rect">
            <a:avLst/>
          </a:prstGeom>
          <a:noFill/>
          <a:ln>
            <a:noFill/>
          </a:ln>
        </p:spPr>
      </p:pic>
      <p:pic>
        <p:nvPicPr>
          <p:cNvPr id="1034" name="Google Shape;1034;p141"/>
          <p:cNvPicPr preferRelativeResize="0"/>
          <p:nvPr/>
        </p:nvPicPr>
        <p:blipFill rotWithShape="1">
          <a:blip r:embed="rId4">
            <a:alphaModFix/>
          </a:blip>
          <a:srcRect b="0" l="0" r="0" t="0"/>
          <a:stretch/>
        </p:blipFill>
        <p:spPr>
          <a:xfrm>
            <a:off x="900846" y="1809850"/>
            <a:ext cx="3562570" cy="2457175"/>
          </a:xfrm>
          <a:prstGeom prst="rect">
            <a:avLst/>
          </a:prstGeom>
          <a:noFill/>
          <a:ln>
            <a:noFill/>
          </a:ln>
        </p:spPr>
      </p:pic>
      <p:sp>
        <p:nvSpPr>
          <p:cNvPr id="1035" name="Google Shape;1035;p141"/>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42"/>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zh-TW">
                <a:latin typeface="Arial"/>
                <a:ea typeface="Arial"/>
                <a:cs typeface="Arial"/>
                <a:sym typeface="Arial"/>
              </a:rPr>
              <a:t>長條圖：被截斷的Y軸會放大差異</a:t>
            </a:r>
            <a:endParaRPr>
              <a:latin typeface="Arial"/>
              <a:ea typeface="Arial"/>
              <a:cs typeface="Arial"/>
              <a:sym typeface="Arial"/>
            </a:endParaRPr>
          </a:p>
        </p:txBody>
      </p:sp>
      <p:sp>
        <p:nvSpPr>
          <p:cNvPr id="1041" name="Google Shape;1041;p142"/>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資料視覺化 – 統計圖的陷阱</a:t>
            </a:r>
            <a:endParaRPr>
              <a:latin typeface="Open Sans"/>
              <a:ea typeface="Open Sans"/>
              <a:cs typeface="Open Sans"/>
              <a:sym typeface="Open Sans"/>
            </a:endParaRPr>
          </a:p>
        </p:txBody>
      </p:sp>
      <p:sp>
        <p:nvSpPr>
          <p:cNvPr id="1042" name="Google Shape;1042;p142"/>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pic>
        <p:nvPicPr>
          <p:cNvPr id="1043" name="Google Shape;1043;p142"/>
          <p:cNvPicPr preferRelativeResize="0"/>
          <p:nvPr/>
        </p:nvPicPr>
        <p:blipFill rotWithShape="1">
          <a:blip r:embed="rId3">
            <a:alphaModFix/>
          </a:blip>
          <a:srcRect b="0" l="0" r="0" t="0"/>
          <a:stretch/>
        </p:blipFill>
        <p:spPr>
          <a:xfrm>
            <a:off x="309139" y="1540917"/>
            <a:ext cx="4111948" cy="2739933"/>
          </a:xfrm>
          <a:prstGeom prst="rect">
            <a:avLst/>
          </a:prstGeom>
          <a:noFill/>
          <a:ln>
            <a:noFill/>
          </a:ln>
        </p:spPr>
      </p:pic>
      <p:pic>
        <p:nvPicPr>
          <p:cNvPr id="1044" name="Google Shape;1044;p142"/>
          <p:cNvPicPr preferRelativeResize="0"/>
          <p:nvPr/>
        </p:nvPicPr>
        <p:blipFill rotWithShape="1">
          <a:blip r:embed="rId4">
            <a:alphaModFix/>
          </a:blip>
          <a:srcRect b="0" l="0" r="0" t="0"/>
          <a:stretch/>
        </p:blipFill>
        <p:spPr>
          <a:xfrm>
            <a:off x="4421075" y="1540925"/>
            <a:ext cx="4111923" cy="271354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43"/>
          <p:cNvSpPr txBox="1"/>
          <p:nvPr>
            <p:ph idx="1" type="body"/>
          </p:nvPr>
        </p:nvSpPr>
        <p:spPr>
          <a:xfrm>
            <a:off x="311700" y="8768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圓餅圖(pie chart)   錯誤使用範例一</a:t>
            </a:r>
            <a:endParaRPr>
              <a:latin typeface="Open Sans"/>
              <a:ea typeface="Open Sans"/>
              <a:cs typeface="Open Sans"/>
              <a:sym typeface="Open Sans"/>
            </a:endParaRPr>
          </a:p>
        </p:txBody>
      </p:sp>
      <p:sp>
        <p:nvSpPr>
          <p:cNvPr id="1050" name="Google Shape;1050;p143"/>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資料視覺化 – 類別型資料</a:t>
            </a:r>
            <a:endParaRPr>
              <a:latin typeface="Open Sans"/>
              <a:ea typeface="Open Sans"/>
              <a:cs typeface="Open Sans"/>
              <a:sym typeface="Open Sans"/>
            </a:endParaRPr>
          </a:p>
        </p:txBody>
      </p:sp>
      <p:pic>
        <p:nvPicPr>
          <p:cNvPr id="1051" name="Google Shape;1051;p143"/>
          <p:cNvPicPr preferRelativeResize="0"/>
          <p:nvPr/>
        </p:nvPicPr>
        <p:blipFill rotWithShape="1">
          <a:blip r:embed="rId3">
            <a:alphaModFix/>
          </a:blip>
          <a:srcRect b="0" l="0" r="0" t="0"/>
          <a:stretch/>
        </p:blipFill>
        <p:spPr>
          <a:xfrm>
            <a:off x="2442819" y="1341909"/>
            <a:ext cx="4258361" cy="3398922"/>
          </a:xfrm>
          <a:prstGeom prst="rect">
            <a:avLst/>
          </a:prstGeom>
          <a:noFill/>
          <a:ln>
            <a:noFill/>
          </a:ln>
        </p:spPr>
      </p:pic>
      <p:sp>
        <p:nvSpPr>
          <p:cNvPr id="1052" name="Google Shape;1052;p143"/>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44"/>
          <p:cNvSpPr txBox="1"/>
          <p:nvPr>
            <p:ph idx="1" type="body"/>
          </p:nvPr>
        </p:nvSpPr>
        <p:spPr>
          <a:xfrm>
            <a:off x="311700" y="8006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圓餅圖(pie chart)   錯誤使用範例二</a:t>
            </a:r>
            <a:endParaRPr>
              <a:latin typeface="Open Sans"/>
              <a:ea typeface="Open Sans"/>
              <a:cs typeface="Open Sans"/>
              <a:sym typeface="Open Sans"/>
            </a:endParaRPr>
          </a:p>
        </p:txBody>
      </p:sp>
      <p:sp>
        <p:nvSpPr>
          <p:cNvPr id="1058" name="Google Shape;1058;p144"/>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資料視覺化 – 類別型資料</a:t>
            </a:r>
            <a:endParaRPr>
              <a:latin typeface="Open Sans"/>
              <a:ea typeface="Open Sans"/>
              <a:cs typeface="Open Sans"/>
              <a:sym typeface="Open Sans"/>
            </a:endParaRPr>
          </a:p>
        </p:txBody>
      </p:sp>
      <p:pic>
        <p:nvPicPr>
          <p:cNvPr id="1059" name="Google Shape;1059;p144"/>
          <p:cNvPicPr preferRelativeResize="0"/>
          <p:nvPr/>
        </p:nvPicPr>
        <p:blipFill rotWithShape="1">
          <a:blip r:embed="rId3">
            <a:alphaModFix/>
          </a:blip>
          <a:srcRect b="0" l="0" r="0" t="0"/>
          <a:stretch/>
        </p:blipFill>
        <p:spPr>
          <a:xfrm>
            <a:off x="1500648" y="1154914"/>
            <a:ext cx="4932236" cy="3538506"/>
          </a:xfrm>
          <a:prstGeom prst="rect">
            <a:avLst/>
          </a:prstGeom>
          <a:noFill/>
          <a:ln>
            <a:noFill/>
          </a:ln>
        </p:spPr>
      </p:pic>
      <p:sp>
        <p:nvSpPr>
          <p:cNvPr id="1060" name="Google Shape;1060;p144"/>
          <p:cNvSpPr txBox="1"/>
          <p:nvPr/>
        </p:nvSpPr>
        <p:spPr>
          <a:xfrm>
            <a:off x="6435000" y="3547275"/>
            <a:ext cx="2512500" cy="831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zh-TW" sz="1600" u="none" cap="none" strike="noStrike">
                <a:solidFill>
                  <a:srgbClr val="000000"/>
                </a:solidFill>
                <a:latin typeface="Open Sans"/>
                <a:ea typeface="Open Sans"/>
                <a:cs typeface="Open Sans"/>
                <a:sym typeface="Open Sans"/>
              </a:rPr>
              <a:t>根據心理物理學家的實驗，人類視覺對於長度的敏感程度較面積來的高 [</a:t>
            </a:r>
            <a:r>
              <a:rPr b="0" i="0" lang="zh-TW" sz="1600" u="sng" cap="none" strike="noStrike">
                <a:solidFill>
                  <a:schemeClr val="hlink"/>
                </a:solidFill>
                <a:latin typeface="Open Sans"/>
                <a:ea typeface="Open Sans"/>
                <a:cs typeface="Open Sans"/>
                <a:sym typeface="Open Sans"/>
                <a:hlinkClick r:id="rId4"/>
              </a:rPr>
              <a:t>Wiki</a:t>
            </a:r>
            <a:r>
              <a:rPr b="0" i="0" lang="zh-TW" sz="1600" u="none" cap="none" strike="noStrike">
                <a:solidFill>
                  <a:srgbClr val="000000"/>
                </a:solidFill>
                <a:latin typeface="Open Sans"/>
                <a:ea typeface="Open Sans"/>
                <a:cs typeface="Open Sans"/>
                <a:sym typeface="Open Sans"/>
              </a:rPr>
              <a:t>]</a:t>
            </a:r>
            <a:endParaRPr b="0" i="0" sz="1600" u="none" cap="none" strike="noStrike">
              <a:solidFill>
                <a:srgbClr val="000000"/>
              </a:solidFill>
              <a:latin typeface="Open Sans"/>
              <a:ea typeface="Open Sans"/>
              <a:cs typeface="Open Sans"/>
              <a:sym typeface="Open Sans"/>
            </a:endParaRPr>
          </a:p>
        </p:txBody>
      </p:sp>
      <p:sp>
        <p:nvSpPr>
          <p:cNvPr id="1061" name="Google Shape;1061;p144"/>
          <p:cNvSpPr txBox="1"/>
          <p:nvPr>
            <p:ph idx="12" type="sldNum"/>
          </p:nvPr>
        </p:nvSpPr>
        <p:spPr>
          <a:xfrm>
            <a:off x="431960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45"/>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圓餅圖：加入深度視覺資訊更容易造成比例誤判</a:t>
            </a:r>
            <a:endParaRPr>
              <a:latin typeface="Open Sans"/>
              <a:ea typeface="Open Sans"/>
              <a:cs typeface="Open Sans"/>
              <a:sym typeface="Open Sans"/>
            </a:endParaRPr>
          </a:p>
        </p:txBody>
      </p:sp>
      <p:sp>
        <p:nvSpPr>
          <p:cNvPr id="1067" name="Google Shape;1067;p14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資料視覺化 – 統計圖的陷阱</a:t>
            </a:r>
            <a:endParaRPr>
              <a:latin typeface="Open Sans"/>
              <a:ea typeface="Open Sans"/>
              <a:cs typeface="Open Sans"/>
              <a:sym typeface="Open Sans"/>
            </a:endParaRPr>
          </a:p>
        </p:txBody>
      </p:sp>
      <p:sp>
        <p:nvSpPr>
          <p:cNvPr id="1068" name="Google Shape;1068;p145"/>
          <p:cNvSpPr txBox="1"/>
          <p:nvPr/>
        </p:nvSpPr>
        <p:spPr>
          <a:xfrm>
            <a:off x="1122620" y="4762975"/>
            <a:ext cx="2484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97A7"/>
                </a:solidFill>
                <a:latin typeface="Arial"/>
                <a:ea typeface="Arial"/>
                <a:cs typeface="Arial"/>
                <a:sym typeface="Arial"/>
              </a:rPr>
              <a:t>相關閱讀：</a:t>
            </a:r>
            <a:r>
              <a:rPr b="0" i="0" lang="zh-TW" sz="1400" u="sng" cap="none" strike="noStrike">
                <a:solidFill>
                  <a:schemeClr val="hlink"/>
                </a:solidFill>
                <a:latin typeface="Arial"/>
                <a:ea typeface="Arial"/>
                <a:cs typeface="Arial"/>
                <a:sym typeface="Arial"/>
                <a:hlinkClick r:id="rId3"/>
              </a:rPr>
              <a:t>Misleading Graph</a:t>
            </a:r>
            <a:endParaRPr b="0" i="0" sz="1400" u="none" cap="none" strike="noStrike">
              <a:solidFill>
                <a:schemeClr val="dk1"/>
              </a:solidFill>
              <a:latin typeface="Arial"/>
              <a:ea typeface="Arial"/>
              <a:cs typeface="Arial"/>
              <a:sym typeface="Arial"/>
            </a:endParaRPr>
          </a:p>
        </p:txBody>
      </p:sp>
      <p:pic>
        <p:nvPicPr>
          <p:cNvPr id="1069" name="Google Shape;1069;p145"/>
          <p:cNvPicPr preferRelativeResize="0"/>
          <p:nvPr/>
        </p:nvPicPr>
        <p:blipFill rotWithShape="1">
          <a:blip r:embed="rId4">
            <a:alphaModFix/>
          </a:blip>
          <a:srcRect b="0" l="0" r="0" t="0"/>
          <a:stretch/>
        </p:blipFill>
        <p:spPr>
          <a:xfrm>
            <a:off x="443650" y="1542037"/>
            <a:ext cx="3467100" cy="2390775"/>
          </a:xfrm>
          <a:prstGeom prst="rect">
            <a:avLst/>
          </a:prstGeom>
          <a:noFill/>
          <a:ln>
            <a:noFill/>
          </a:ln>
        </p:spPr>
      </p:pic>
      <p:pic>
        <p:nvPicPr>
          <p:cNvPr id="1070" name="Google Shape;1070;p145"/>
          <p:cNvPicPr preferRelativeResize="0"/>
          <p:nvPr/>
        </p:nvPicPr>
        <p:blipFill rotWithShape="1">
          <a:blip r:embed="rId5">
            <a:alphaModFix/>
          </a:blip>
          <a:srcRect b="0" l="0" r="0" t="0"/>
          <a:stretch/>
        </p:blipFill>
        <p:spPr>
          <a:xfrm>
            <a:off x="4547787" y="1742062"/>
            <a:ext cx="3943350" cy="2190750"/>
          </a:xfrm>
          <a:prstGeom prst="rect">
            <a:avLst/>
          </a:prstGeom>
          <a:noFill/>
          <a:ln>
            <a:noFill/>
          </a:ln>
        </p:spPr>
      </p:pic>
      <p:sp>
        <p:nvSpPr>
          <p:cNvPr id="1071" name="Google Shape;1071;p145"/>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65"/>
          <p:cNvPicPr preferRelativeResize="0"/>
          <p:nvPr/>
        </p:nvPicPr>
        <p:blipFill>
          <a:blip r:embed="rId3">
            <a:alphaModFix/>
          </a:blip>
          <a:stretch>
            <a:fillRect/>
          </a:stretch>
        </p:blipFill>
        <p:spPr>
          <a:xfrm>
            <a:off x="2637737" y="798949"/>
            <a:ext cx="3868524" cy="4199209"/>
          </a:xfrm>
          <a:prstGeom prst="rect">
            <a:avLst/>
          </a:prstGeom>
          <a:noFill/>
          <a:ln>
            <a:noFill/>
          </a:ln>
        </p:spPr>
      </p:pic>
      <p:sp>
        <p:nvSpPr>
          <p:cNvPr id="380" name="Google Shape;380;p65"/>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建立副本 </a:t>
            </a:r>
            <a:endParaRPr>
              <a:latin typeface="Open Sans"/>
              <a:ea typeface="Open Sans"/>
              <a:cs typeface="Open Sans"/>
              <a:sym typeface="Open Sans"/>
            </a:endParaRPr>
          </a:p>
        </p:txBody>
      </p:sp>
      <p:sp>
        <p:nvSpPr>
          <p:cNvPr id="381" name="Google Shape;381;p65"/>
          <p:cNvSpPr txBox="1"/>
          <p:nvPr>
            <p:ph idx="12" type="sldNum"/>
          </p:nvPr>
        </p:nvSpPr>
        <p:spPr>
          <a:xfrm>
            <a:off x="4343150" y="4902400"/>
            <a:ext cx="4827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
        <p:nvSpPr>
          <p:cNvPr id="382" name="Google Shape;382;p65"/>
          <p:cNvSpPr/>
          <p:nvPr/>
        </p:nvSpPr>
        <p:spPr>
          <a:xfrm>
            <a:off x="2689500" y="1325550"/>
            <a:ext cx="1557000" cy="297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5"/>
          <p:cNvSpPr/>
          <p:nvPr/>
        </p:nvSpPr>
        <p:spPr>
          <a:xfrm>
            <a:off x="4720725" y="4024000"/>
            <a:ext cx="1557000" cy="191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65"/>
          <p:cNvPicPr preferRelativeResize="0"/>
          <p:nvPr/>
        </p:nvPicPr>
        <p:blipFill>
          <a:blip r:embed="rId4">
            <a:alphaModFix/>
          </a:blip>
          <a:stretch>
            <a:fillRect/>
          </a:stretch>
        </p:blipFill>
        <p:spPr>
          <a:xfrm>
            <a:off x="1206125" y="4529800"/>
            <a:ext cx="4344575" cy="468350"/>
          </a:xfrm>
          <a:prstGeom prst="rect">
            <a:avLst/>
          </a:prstGeom>
          <a:noFill/>
          <a:ln>
            <a:noFill/>
          </a:ln>
        </p:spPr>
      </p:pic>
      <p:pic>
        <p:nvPicPr>
          <p:cNvPr id="385" name="Google Shape;385;p65"/>
          <p:cNvPicPr preferRelativeResize="0"/>
          <p:nvPr/>
        </p:nvPicPr>
        <p:blipFill>
          <a:blip r:embed="rId5">
            <a:alphaModFix/>
          </a:blip>
          <a:stretch>
            <a:fillRect/>
          </a:stretch>
        </p:blipFill>
        <p:spPr>
          <a:xfrm>
            <a:off x="1206125" y="4445013"/>
            <a:ext cx="5303675" cy="637925"/>
          </a:xfrm>
          <a:prstGeom prst="rect">
            <a:avLst/>
          </a:prstGeom>
          <a:noFill/>
          <a:ln>
            <a:noFill/>
          </a:ln>
        </p:spPr>
      </p:pic>
      <p:sp>
        <p:nvSpPr>
          <p:cNvPr id="386" name="Google Shape;386;p65"/>
          <p:cNvSpPr/>
          <p:nvPr/>
        </p:nvSpPr>
        <p:spPr>
          <a:xfrm>
            <a:off x="5120325" y="4615175"/>
            <a:ext cx="928500" cy="297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Google Shape;1076;p146"/>
          <p:cNvSpPr txBox="1"/>
          <p:nvPr>
            <p:ph idx="1" type="body"/>
          </p:nvPr>
        </p:nvSpPr>
        <p:spPr>
          <a:xfrm>
            <a:off x="311700" y="102922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Open Sans"/>
              <a:buChar char="●"/>
            </a:pPr>
            <a:r>
              <a:rPr lang="zh-TW">
                <a:latin typeface="Open Sans"/>
                <a:ea typeface="Open Sans"/>
                <a:cs typeface="Open Sans"/>
                <a:sym typeface="Open Sans"/>
              </a:rPr>
              <a:t>折線圖：圖表的長寬比例會影響趨勢判斷</a:t>
            </a:r>
            <a:endParaRPr>
              <a:latin typeface="Open Sans"/>
              <a:ea typeface="Open Sans"/>
              <a:cs typeface="Open Sans"/>
              <a:sym typeface="Open Sans"/>
            </a:endParaRPr>
          </a:p>
        </p:txBody>
      </p:sp>
      <p:sp>
        <p:nvSpPr>
          <p:cNvPr id="1077" name="Google Shape;1077;p146"/>
          <p:cNvSpPr txBox="1"/>
          <p:nvPr>
            <p:ph type="title"/>
          </p:nvPr>
        </p:nvSpPr>
        <p:spPr>
          <a:xfrm>
            <a:off x="443650" y="113375"/>
            <a:ext cx="81435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000"/>
              </a:spcBef>
              <a:spcAft>
                <a:spcPts val="0"/>
              </a:spcAft>
              <a:buClr>
                <a:srgbClr val="1A1A1A"/>
              </a:buClr>
              <a:buSzPts val="2400"/>
              <a:buNone/>
            </a:pPr>
            <a:r>
              <a:rPr lang="zh-TW">
                <a:latin typeface="Open Sans"/>
                <a:ea typeface="Open Sans"/>
                <a:cs typeface="Open Sans"/>
                <a:sym typeface="Open Sans"/>
              </a:rPr>
              <a:t>資料視覺化 – 統計圖的陷阱</a:t>
            </a:r>
            <a:endParaRPr>
              <a:latin typeface="Open Sans"/>
              <a:ea typeface="Open Sans"/>
              <a:cs typeface="Open Sans"/>
              <a:sym typeface="Open Sans"/>
            </a:endParaRPr>
          </a:p>
        </p:txBody>
      </p:sp>
      <p:sp>
        <p:nvSpPr>
          <p:cNvPr id="1078" name="Google Shape;1078;p146"/>
          <p:cNvSpPr txBox="1"/>
          <p:nvPr/>
        </p:nvSpPr>
        <p:spPr>
          <a:xfrm>
            <a:off x="1122620" y="4762975"/>
            <a:ext cx="24849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97A7"/>
                </a:solidFill>
                <a:latin typeface="Arial"/>
                <a:ea typeface="Arial"/>
                <a:cs typeface="Arial"/>
                <a:sym typeface="Arial"/>
              </a:rPr>
              <a:t>相關閱讀：</a:t>
            </a:r>
            <a:r>
              <a:rPr b="0" i="0" lang="zh-TW" sz="1400" u="sng" cap="none" strike="noStrike">
                <a:solidFill>
                  <a:schemeClr val="hlink"/>
                </a:solidFill>
                <a:latin typeface="Arial"/>
                <a:ea typeface="Arial"/>
                <a:cs typeface="Arial"/>
                <a:sym typeface="Arial"/>
                <a:hlinkClick r:id="rId3"/>
              </a:rPr>
              <a:t>Misleading Graph</a:t>
            </a:r>
            <a:endParaRPr b="0" i="0" sz="1400" u="none" cap="none" strike="noStrike">
              <a:solidFill>
                <a:schemeClr val="dk1"/>
              </a:solidFill>
              <a:latin typeface="Arial"/>
              <a:ea typeface="Arial"/>
              <a:cs typeface="Arial"/>
              <a:sym typeface="Arial"/>
            </a:endParaRPr>
          </a:p>
        </p:txBody>
      </p:sp>
      <p:pic>
        <p:nvPicPr>
          <p:cNvPr id="1079" name="Google Shape;1079;p146"/>
          <p:cNvPicPr preferRelativeResize="0"/>
          <p:nvPr/>
        </p:nvPicPr>
        <p:blipFill rotWithShape="1">
          <a:blip r:embed="rId4">
            <a:alphaModFix/>
          </a:blip>
          <a:srcRect b="0" l="0" r="0" t="0"/>
          <a:stretch/>
        </p:blipFill>
        <p:spPr>
          <a:xfrm>
            <a:off x="6790138" y="1794651"/>
            <a:ext cx="2122950" cy="2290130"/>
          </a:xfrm>
          <a:prstGeom prst="rect">
            <a:avLst/>
          </a:prstGeom>
          <a:noFill/>
          <a:ln>
            <a:noFill/>
          </a:ln>
        </p:spPr>
      </p:pic>
      <p:pic>
        <p:nvPicPr>
          <p:cNvPr id="1080" name="Google Shape;1080;p146"/>
          <p:cNvPicPr preferRelativeResize="0"/>
          <p:nvPr/>
        </p:nvPicPr>
        <p:blipFill rotWithShape="1">
          <a:blip r:embed="rId5">
            <a:alphaModFix/>
          </a:blip>
          <a:srcRect b="0" l="0" r="0" t="0"/>
          <a:stretch/>
        </p:blipFill>
        <p:spPr>
          <a:xfrm>
            <a:off x="3962090" y="2219717"/>
            <a:ext cx="2666473" cy="1440000"/>
          </a:xfrm>
          <a:prstGeom prst="rect">
            <a:avLst/>
          </a:prstGeom>
          <a:noFill/>
          <a:ln>
            <a:noFill/>
          </a:ln>
        </p:spPr>
      </p:pic>
      <p:pic>
        <p:nvPicPr>
          <p:cNvPr id="1081" name="Google Shape;1081;p146"/>
          <p:cNvPicPr preferRelativeResize="0"/>
          <p:nvPr/>
        </p:nvPicPr>
        <p:blipFill rotWithShape="1">
          <a:blip r:embed="rId6">
            <a:alphaModFix/>
          </a:blip>
          <a:srcRect b="0" l="0" r="0" t="0"/>
          <a:stretch/>
        </p:blipFill>
        <p:spPr>
          <a:xfrm>
            <a:off x="143258" y="2431577"/>
            <a:ext cx="3738043" cy="1016280"/>
          </a:xfrm>
          <a:prstGeom prst="rect">
            <a:avLst/>
          </a:prstGeom>
          <a:noFill/>
          <a:ln>
            <a:noFill/>
          </a:ln>
        </p:spPr>
      </p:pic>
      <p:sp>
        <p:nvSpPr>
          <p:cNvPr id="1082" name="Google Shape;1082;p146"/>
          <p:cNvSpPr txBox="1"/>
          <p:nvPr>
            <p:ph idx="12" type="sldNum"/>
          </p:nvPr>
        </p:nvSpPr>
        <p:spPr>
          <a:xfrm>
            <a:off x="4289550" y="4902400"/>
            <a:ext cx="564900" cy="2412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147"/>
          <p:cNvSpPr txBox="1"/>
          <p:nvPr/>
        </p:nvSpPr>
        <p:spPr>
          <a:xfrm>
            <a:off x="493200" y="895825"/>
            <a:ext cx="8082600" cy="3361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What is your favorite animal?</a:t>
            </a:r>
            <a:endParaRPr b="0" i="0" sz="2400" u="none" cap="none" strike="noStrike">
              <a:solidFill>
                <a:srgbClr val="000000"/>
              </a:solidFill>
              <a:latin typeface="Arial"/>
              <a:ea typeface="Arial"/>
              <a:cs typeface="Arial"/>
              <a:sym typeface="Arial"/>
            </a:endParaRPr>
          </a:p>
        </p:txBody>
      </p:sp>
      <p:pic>
        <p:nvPicPr>
          <p:cNvPr id="1088" name="Google Shape;1088;p147"/>
          <p:cNvPicPr preferRelativeResize="0"/>
          <p:nvPr/>
        </p:nvPicPr>
        <p:blipFill rotWithShape="1">
          <a:blip r:embed="rId3">
            <a:alphaModFix/>
          </a:blip>
          <a:srcRect b="0" l="15333" r="0" t="0"/>
          <a:stretch/>
        </p:blipFill>
        <p:spPr>
          <a:xfrm>
            <a:off x="333488" y="1445125"/>
            <a:ext cx="4127138" cy="3012500"/>
          </a:xfrm>
          <a:prstGeom prst="rect">
            <a:avLst/>
          </a:prstGeom>
          <a:noFill/>
          <a:ln>
            <a:noFill/>
          </a:ln>
        </p:spPr>
      </p:pic>
      <p:sp>
        <p:nvSpPr>
          <p:cNvPr id="1089" name="Google Shape;1089;p147"/>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Misuse - 1</a:t>
            </a:r>
            <a:endParaRPr b="0" i="0" sz="3000" u="none" cap="none" strike="noStrike">
              <a:solidFill>
                <a:srgbClr val="1A1A1A"/>
              </a:solidFill>
              <a:latin typeface="Arial"/>
              <a:ea typeface="Arial"/>
              <a:cs typeface="Arial"/>
              <a:sym typeface="Arial"/>
            </a:endParaRPr>
          </a:p>
        </p:txBody>
      </p:sp>
      <p:sp>
        <p:nvSpPr>
          <p:cNvPr id="1090" name="Google Shape;1090;p147"/>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48"/>
          <p:cNvSpPr txBox="1"/>
          <p:nvPr/>
        </p:nvSpPr>
        <p:spPr>
          <a:xfrm>
            <a:off x="493200" y="895825"/>
            <a:ext cx="8082600" cy="3361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Which is better ?</a:t>
            </a:r>
            <a:endParaRPr b="0" i="0" sz="2400" u="none" cap="none" strike="noStrike">
              <a:solidFill>
                <a:srgbClr val="000000"/>
              </a:solidFill>
              <a:latin typeface="Arial"/>
              <a:ea typeface="Arial"/>
              <a:cs typeface="Arial"/>
              <a:sym typeface="Arial"/>
            </a:endParaRPr>
          </a:p>
        </p:txBody>
      </p:sp>
      <p:pic>
        <p:nvPicPr>
          <p:cNvPr id="1096" name="Google Shape;1096;p148"/>
          <p:cNvPicPr preferRelativeResize="0"/>
          <p:nvPr/>
        </p:nvPicPr>
        <p:blipFill rotWithShape="1">
          <a:blip r:embed="rId3">
            <a:alphaModFix/>
          </a:blip>
          <a:srcRect b="0" l="20172" r="0" t="0"/>
          <a:stretch/>
        </p:blipFill>
        <p:spPr>
          <a:xfrm>
            <a:off x="569400" y="1445125"/>
            <a:ext cx="3891225" cy="3012500"/>
          </a:xfrm>
          <a:prstGeom prst="rect">
            <a:avLst/>
          </a:prstGeom>
          <a:noFill/>
          <a:ln>
            <a:noFill/>
          </a:ln>
        </p:spPr>
      </p:pic>
      <p:sp>
        <p:nvSpPr>
          <p:cNvPr id="1097" name="Google Shape;1097;p148"/>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Misuse - 1</a:t>
            </a:r>
            <a:endParaRPr b="0" i="0" sz="3000" u="none" cap="none" strike="noStrike">
              <a:solidFill>
                <a:srgbClr val="1A1A1A"/>
              </a:solidFill>
              <a:latin typeface="Arial"/>
              <a:ea typeface="Arial"/>
              <a:cs typeface="Arial"/>
              <a:sym typeface="Arial"/>
            </a:endParaRPr>
          </a:p>
        </p:txBody>
      </p:sp>
      <p:pic>
        <p:nvPicPr>
          <p:cNvPr id="1098" name="Google Shape;1098;p148"/>
          <p:cNvPicPr preferRelativeResize="0"/>
          <p:nvPr/>
        </p:nvPicPr>
        <p:blipFill rotWithShape="1">
          <a:blip r:embed="rId4">
            <a:alphaModFix/>
          </a:blip>
          <a:srcRect b="0" l="0" r="12800" t="0"/>
          <a:stretch/>
        </p:blipFill>
        <p:spPr>
          <a:xfrm>
            <a:off x="4738019" y="1521325"/>
            <a:ext cx="4250530" cy="3012500"/>
          </a:xfrm>
          <a:prstGeom prst="rect">
            <a:avLst/>
          </a:prstGeom>
          <a:noFill/>
          <a:ln>
            <a:noFill/>
          </a:ln>
        </p:spPr>
      </p:pic>
      <p:sp>
        <p:nvSpPr>
          <p:cNvPr id="1099" name="Google Shape;1099;p148"/>
          <p:cNvSpPr txBox="1"/>
          <p:nvPr>
            <p:ph idx="12" type="sldNum"/>
          </p:nvPr>
        </p:nvSpPr>
        <p:spPr>
          <a:xfrm>
            <a:off x="4444350" y="4902400"/>
            <a:ext cx="2553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49"/>
          <p:cNvSpPr txBox="1"/>
          <p:nvPr/>
        </p:nvSpPr>
        <p:spPr>
          <a:xfrm>
            <a:off x="493200" y="895825"/>
            <a:ext cx="8082600" cy="3361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chemeClr val="dk1"/>
                </a:solidFill>
                <a:latin typeface="Arial"/>
                <a:ea typeface="Arial"/>
                <a:cs typeface="Arial"/>
                <a:sym typeface="Arial"/>
              </a:rPr>
              <a:t>有時間序列性的類別資料</a:t>
            </a:r>
            <a:endParaRPr b="0" i="0" sz="2400" u="none" cap="none" strike="noStrike">
              <a:solidFill>
                <a:srgbClr val="000000"/>
              </a:solidFill>
              <a:latin typeface="Arial"/>
              <a:ea typeface="Arial"/>
              <a:cs typeface="Arial"/>
              <a:sym typeface="Arial"/>
            </a:endParaRPr>
          </a:p>
        </p:txBody>
      </p:sp>
      <p:sp>
        <p:nvSpPr>
          <p:cNvPr id="1105" name="Google Shape;1105;p149"/>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Misuse - 2</a:t>
            </a:r>
            <a:endParaRPr b="0" i="0" sz="3000" u="none" cap="none" strike="noStrike">
              <a:solidFill>
                <a:srgbClr val="1A1A1A"/>
              </a:solidFill>
              <a:latin typeface="Arial"/>
              <a:ea typeface="Arial"/>
              <a:cs typeface="Arial"/>
              <a:sym typeface="Arial"/>
            </a:endParaRPr>
          </a:p>
        </p:txBody>
      </p:sp>
      <p:pic>
        <p:nvPicPr>
          <p:cNvPr id="1106" name="Google Shape;1106;p149"/>
          <p:cNvPicPr preferRelativeResize="0"/>
          <p:nvPr/>
        </p:nvPicPr>
        <p:blipFill rotWithShape="1">
          <a:blip r:embed="rId3">
            <a:alphaModFix/>
          </a:blip>
          <a:srcRect b="0" l="5821" r="6357" t="0"/>
          <a:stretch/>
        </p:blipFill>
        <p:spPr>
          <a:xfrm>
            <a:off x="77700" y="1512350"/>
            <a:ext cx="5085949" cy="2745275"/>
          </a:xfrm>
          <a:prstGeom prst="rect">
            <a:avLst/>
          </a:prstGeom>
          <a:noFill/>
          <a:ln>
            <a:noFill/>
          </a:ln>
        </p:spPr>
      </p:pic>
      <p:sp>
        <p:nvSpPr>
          <p:cNvPr id="1107" name="Google Shape;1107;p149"/>
          <p:cNvSpPr txBox="1"/>
          <p:nvPr>
            <p:ph idx="12" type="sldNum"/>
          </p:nvPr>
        </p:nvSpPr>
        <p:spPr>
          <a:xfrm>
            <a:off x="4446450" y="4902400"/>
            <a:ext cx="2511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50"/>
          <p:cNvSpPr txBox="1"/>
          <p:nvPr/>
        </p:nvSpPr>
        <p:spPr>
          <a:xfrm>
            <a:off x="493200" y="895825"/>
            <a:ext cx="8082600" cy="3361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chemeClr val="dk1"/>
                </a:solidFill>
                <a:latin typeface="Arial"/>
                <a:ea typeface="Arial"/>
                <a:cs typeface="Arial"/>
                <a:sym typeface="Arial"/>
              </a:rPr>
              <a:t>Which is better ? </a:t>
            </a:r>
            <a:endParaRPr b="0" i="0" sz="2400" u="none" cap="none" strike="noStrike">
              <a:solidFill>
                <a:srgbClr val="000000"/>
              </a:solidFill>
              <a:latin typeface="Arial"/>
              <a:ea typeface="Arial"/>
              <a:cs typeface="Arial"/>
              <a:sym typeface="Arial"/>
            </a:endParaRPr>
          </a:p>
        </p:txBody>
      </p:sp>
      <p:sp>
        <p:nvSpPr>
          <p:cNvPr id="1113" name="Google Shape;1113;p150"/>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Misuse - 2</a:t>
            </a:r>
            <a:endParaRPr b="0" i="0" sz="3000" u="none" cap="none" strike="noStrike">
              <a:solidFill>
                <a:srgbClr val="1A1A1A"/>
              </a:solidFill>
              <a:latin typeface="Arial"/>
              <a:ea typeface="Arial"/>
              <a:cs typeface="Arial"/>
              <a:sym typeface="Arial"/>
            </a:endParaRPr>
          </a:p>
        </p:txBody>
      </p:sp>
      <p:pic>
        <p:nvPicPr>
          <p:cNvPr id="1114" name="Google Shape;1114;p150"/>
          <p:cNvPicPr preferRelativeResize="0"/>
          <p:nvPr/>
        </p:nvPicPr>
        <p:blipFill rotWithShape="1">
          <a:blip r:embed="rId3">
            <a:alphaModFix/>
          </a:blip>
          <a:srcRect b="0" l="5821" r="6357" t="0"/>
          <a:stretch/>
        </p:blipFill>
        <p:spPr>
          <a:xfrm>
            <a:off x="77700" y="1512350"/>
            <a:ext cx="5085949" cy="2745275"/>
          </a:xfrm>
          <a:prstGeom prst="rect">
            <a:avLst/>
          </a:prstGeom>
          <a:noFill/>
          <a:ln>
            <a:noFill/>
          </a:ln>
        </p:spPr>
      </p:pic>
      <p:pic>
        <p:nvPicPr>
          <p:cNvPr id="1115" name="Google Shape;1115;p150"/>
          <p:cNvPicPr preferRelativeResize="0"/>
          <p:nvPr/>
        </p:nvPicPr>
        <p:blipFill rotWithShape="1">
          <a:blip r:embed="rId4">
            <a:alphaModFix/>
          </a:blip>
          <a:srcRect b="0" l="0" r="0" t="0"/>
          <a:stretch/>
        </p:blipFill>
        <p:spPr>
          <a:xfrm>
            <a:off x="5454875" y="1195375"/>
            <a:ext cx="3562375" cy="3637950"/>
          </a:xfrm>
          <a:prstGeom prst="rect">
            <a:avLst/>
          </a:prstGeom>
          <a:noFill/>
          <a:ln>
            <a:noFill/>
          </a:ln>
        </p:spPr>
      </p:pic>
      <p:sp>
        <p:nvSpPr>
          <p:cNvPr id="1116" name="Google Shape;1116;p150"/>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Google Shape;1121;p151"/>
          <p:cNvSpPr txBox="1"/>
          <p:nvPr/>
        </p:nvSpPr>
        <p:spPr>
          <a:xfrm>
            <a:off x="493200" y="895825"/>
            <a:ext cx="8082600" cy="33618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2F2F2F"/>
              </a:buClr>
              <a:buSzPts val="2400"/>
              <a:buFont typeface="Open Sans"/>
              <a:buChar char="●"/>
            </a:pPr>
            <a:r>
              <a:rPr b="0" i="0" lang="zh-TW" sz="2400" u="none" cap="none" strike="noStrike">
                <a:solidFill>
                  <a:srgbClr val="2F2F2F"/>
                </a:solidFill>
                <a:latin typeface="Open Sans"/>
                <a:ea typeface="Open Sans"/>
                <a:cs typeface="Open Sans"/>
                <a:sym typeface="Open Sans"/>
              </a:rPr>
              <a:t>Excel</a:t>
            </a:r>
            <a:endParaRPr b="0" i="0" sz="2400" u="none" cap="none" strike="noStrike">
              <a:solidFill>
                <a:srgbClr val="2F2F2F"/>
              </a:solidFill>
              <a:latin typeface="Open Sans"/>
              <a:ea typeface="Open Sans"/>
              <a:cs typeface="Open Sans"/>
              <a:sym typeface="Open Sans"/>
            </a:endParaRPr>
          </a:p>
          <a:p>
            <a:pPr indent="-342900" lvl="0" marL="457200" marR="0" rtl="0" algn="l">
              <a:lnSpc>
                <a:spcPct val="100000"/>
              </a:lnSpc>
              <a:spcBef>
                <a:spcPts val="0"/>
              </a:spcBef>
              <a:spcAft>
                <a:spcPts val="0"/>
              </a:spcAft>
              <a:buClr>
                <a:srgbClr val="2F2F2F"/>
              </a:buClr>
              <a:buSzPts val="1800"/>
              <a:buFont typeface="Open Sans"/>
              <a:buChar char="●"/>
            </a:pPr>
            <a:r>
              <a:rPr b="0" i="0" lang="zh-TW" sz="1800" u="none" cap="none" strike="noStrike">
                <a:solidFill>
                  <a:srgbClr val="2F2F2F"/>
                </a:solidFill>
                <a:latin typeface="Open Sans"/>
                <a:ea typeface="Open Sans"/>
                <a:cs typeface="Open Sans"/>
                <a:sym typeface="Open Sans"/>
              </a:rPr>
              <a:t>1,048,576 rows x  16,384 columns</a:t>
            </a:r>
            <a:endParaRPr b="0" i="0" sz="1800" u="none" cap="none" strike="noStrike">
              <a:solidFill>
                <a:srgbClr val="2F2F2F"/>
              </a:solidFill>
              <a:latin typeface="Open Sans"/>
              <a:ea typeface="Open Sans"/>
              <a:cs typeface="Open Sans"/>
              <a:sym typeface="Open Sans"/>
            </a:endParaRPr>
          </a:p>
          <a:p>
            <a:pPr indent="-342900" lvl="0" marL="457200" marR="0" rtl="0" algn="l">
              <a:lnSpc>
                <a:spcPct val="100000"/>
              </a:lnSpc>
              <a:spcBef>
                <a:spcPts val="0"/>
              </a:spcBef>
              <a:spcAft>
                <a:spcPts val="0"/>
              </a:spcAft>
              <a:buClr>
                <a:srgbClr val="2F2F2F"/>
              </a:buClr>
              <a:buSzPts val="1800"/>
              <a:buFont typeface="Open Sans"/>
              <a:buChar char="●"/>
            </a:pPr>
            <a:r>
              <a:rPr b="0" i="0" lang="zh-TW" sz="1800" u="none" cap="none" strike="noStrike">
                <a:solidFill>
                  <a:srgbClr val="2F2F2F"/>
                </a:solidFill>
                <a:latin typeface="Open Sans"/>
                <a:ea typeface="Open Sans"/>
                <a:cs typeface="Open Sans"/>
                <a:sym typeface="Open Sans"/>
              </a:rPr>
              <a:t>If your team uses Excel, use Excel.</a:t>
            </a:r>
            <a:endParaRPr b="0" i="0" sz="1800" u="none" cap="none" strike="noStrike">
              <a:solidFill>
                <a:srgbClr val="2F2F2F"/>
              </a:solidFill>
              <a:latin typeface="Open Sans"/>
              <a:ea typeface="Open Sans"/>
              <a:cs typeface="Open Sans"/>
              <a:sym typeface="Open Sans"/>
            </a:endParaRPr>
          </a:p>
          <a:p>
            <a:pPr indent="-342900" lvl="0" marL="457200" marR="0" rtl="0" algn="l">
              <a:lnSpc>
                <a:spcPct val="100000"/>
              </a:lnSpc>
              <a:spcBef>
                <a:spcPts val="0"/>
              </a:spcBef>
              <a:spcAft>
                <a:spcPts val="0"/>
              </a:spcAft>
              <a:buClr>
                <a:srgbClr val="2F2F2F"/>
              </a:buClr>
              <a:buSzPts val="1800"/>
              <a:buFont typeface="Open Sans"/>
              <a:buChar char="●"/>
            </a:pPr>
            <a:r>
              <a:rPr b="0" i="0" lang="zh-TW" sz="1800" u="none" cap="none" strike="noStrike">
                <a:solidFill>
                  <a:srgbClr val="2F2F2F"/>
                </a:solidFill>
                <a:latin typeface="Open Sans"/>
                <a:ea typeface="Open Sans"/>
                <a:cs typeface="Open Sans"/>
                <a:sym typeface="Open Sans"/>
              </a:rPr>
              <a:t>If you want to make quick plots/tables for PowerPoint, use Excel.</a:t>
            </a:r>
            <a:endParaRPr b="0" i="0" sz="1800" u="none" cap="none" strike="noStrike">
              <a:solidFill>
                <a:srgbClr val="2F2F2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F2F2F"/>
              </a:solidFill>
              <a:latin typeface="Open Sans"/>
              <a:ea typeface="Open Sans"/>
              <a:cs typeface="Open Sans"/>
              <a:sym typeface="Open Sans"/>
            </a:endParaRPr>
          </a:p>
          <a:p>
            <a:pPr indent="-381000" lvl="0" marL="457200" marR="0" rtl="0" algn="l">
              <a:lnSpc>
                <a:spcPct val="100000"/>
              </a:lnSpc>
              <a:spcBef>
                <a:spcPts val="0"/>
              </a:spcBef>
              <a:spcAft>
                <a:spcPts val="0"/>
              </a:spcAft>
              <a:buClr>
                <a:srgbClr val="2F2F2F"/>
              </a:buClr>
              <a:buSzPts val="2400"/>
              <a:buFont typeface="Open Sans"/>
              <a:buChar char="●"/>
            </a:pPr>
            <a:r>
              <a:rPr b="0" i="0" lang="zh-TW" sz="2400" u="none" cap="none" strike="noStrike">
                <a:solidFill>
                  <a:srgbClr val="2F2F2F"/>
                </a:solidFill>
                <a:latin typeface="Open Sans"/>
                <a:ea typeface="Open Sans"/>
                <a:cs typeface="Open Sans"/>
                <a:sym typeface="Open Sans"/>
              </a:rPr>
              <a:t>Python</a:t>
            </a:r>
            <a:endParaRPr b="0" i="0" sz="2400" u="none" cap="none" strike="noStrike">
              <a:solidFill>
                <a:srgbClr val="2F2F2F"/>
              </a:solidFill>
              <a:latin typeface="Open Sans"/>
              <a:ea typeface="Open Sans"/>
              <a:cs typeface="Open Sans"/>
              <a:sym typeface="Open Sans"/>
            </a:endParaRPr>
          </a:p>
          <a:p>
            <a:pPr indent="-342900" lvl="0" marL="457200" marR="0" rtl="0" algn="l">
              <a:lnSpc>
                <a:spcPct val="100000"/>
              </a:lnSpc>
              <a:spcBef>
                <a:spcPts val="0"/>
              </a:spcBef>
              <a:spcAft>
                <a:spcPts val="0"/>
              </a:spcAft>
              <a:buClr>
                <a:srgbClr val="2F2F2F"/>
              </a:buClr>
              <a:buSzPts val="1800"/>
              <a:buFont typeface="Open Sans"/>
              <a:buChar char="●"/>
            </a:pPr>
            <a:r>
              <a:rPr b="0" i="0" lang="zh-TW" sz="1800" u="none" cap="none" strike="noStrike">
                <a:solidFill>
                  <a:srgbClr val="2F2F2F"/>
                </a:solidFill>
                <a:latin typeface="Open Sans"/>
                <a:ea typeface="Open Sans"/>
                <a:cs typeface="Open Sans"/>
                <a:sym typeface="Open Sans"/>
              </a:rPr>
              <a:t>If your team uses Python, use Python.</a:t>
            </a:r>
            <a:endParaRPr b="0" i="0" sz="1800" u="none" cap="none" strike="noStrike">
              <a:solidFill>
                <a:srgbClr val="2F2F2F"/>
              </a:solidFill>
              <a:latin typeface="Open Sans"/>
              <a:ea typeface="Open Sans"/>
              <a:cs typeface="Open Sans"/>
              <a:sym typeface="Open Sans"/>
            </a:endParaRPr>
          </a:p>
          <a:p>
            <a:pPr indent="-342900" lvl="0" marL="457200" marR="0" rtl="0" algn="l">
              <a:lnSpc>
                <a:spcPct val="100000"/>
              </a:lnSpc>
              <a:spcBef>
                <a:spcPts val="0"/>
              </a:spcBef>
              <a:spcAft>
                <a:spcPts val="0"/>
              </a:spcAft>
              <a:buClr>
                <a:srgbClr val="2F2F2F"/>
              </a:buClr>
              <a:buSzPts val="1800"/>
              <a:buFont typeface="Open Sans"/>
              <a:buChar char="●"/>
            </a:pPr>
            <a:r>
              <a:rPr b="0" i="0" lang="zh-TW" sz="1800" u="none" cap="none" strike="noStrike">
                <a:solidFill>
                  <a:srgbClr val="2F2F2F"/>
                </a:solidFill>
                <a:latin typeface="Open Sans"/>
                <a:ea typeface="Open Sans"/>
                <a:cs typeface="Open Sans"/>
                <a:sym typeface="Open Sans"/>
              </a:rPr>
              <a:t>If you have more than ten thousand data points, use Python.</a:t>
            </a:r>
            <a:endParaRPr b="0" i="0" sz="1800" u="none" cap="none" strike="noStrike">
              <a:solidFill>
                <a:srgbClr val="2F2F2F"/>
              </a:solidFill>
              <a:latin typeface="Open Sans"/>
              <a:ea typeface="Open Sans"/>
              <a:cs typeface="Open Sans"/>
              <a:sym typeface="Open Sans"/>
            </a:endParaRPr>
          </a:p>
          <a:p>
            <a:pPr indent="-342900" lvl="0" marL="457200" marR="0" rtl="0" algn="l">
              <a:lnSpc>
                <a:spcPct val="100000"/>
              </a:lnSpc>
              <a:spcBef>
                <a:spcPts val="0"/>
              </a:spcBef>
              <a:spcAft>
                <a:spcPts val="0"/>
              </a:spcAft>
              <a:buClr>
                <a:srgbClr val="2F2F2F"/>
              </a:buClr>
              <a:buSzPts val="1800"/>
              <a:buFont typeface="Open Sans"/>
              <a:buChar char="●"/>
            </a:pPr>
            <a:r>
              <a:rPr b="0" i="0" lang="zh-TW" sz="1800" u="none" cap="none" strike="noStrike">
                <a:solidFill>
                  <a:srgbClr val="2F2F2F"/>
                </a:solidFill>
                <a:latin typeface="Open Sans"/>
                <a:ea typeface="Open Sans"/>
                <a:cs typeface="Open Sans"/>
                <a:sym typeface="Open Sans"/>
              </a:rPr>
              <a:t>If you need to fully automate your workflow, use Python.</a:t>
            </a:r>
            <a:endParaRPr b="0" i="0" sz="1800" u="none" cap="none" strike="noStrike">
              <a:solidFill>
                <a:srgbClr val="2F2F2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F2F2F"/>
              </a:solidFill>
              <a:latin typeface="Open Sans"/>
              <a:ea typeface="Open Sans"/>
              <a:cs typeface="Open Sans"/>
              <a:sym typeface="Open Sans"/>
            </a:endParaRPr>
          </a:p>
        </p:txBody>
      </p:sp>
      <p:sp>
        <p:nvSpPr>
          <p:cNvPr id="1122" name="Google Shape;1122;p151"/>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000"/>
              <a:t>Why not Excel?</a:t>
            </a:r>
            <a:endParaRPr b="0" i="0" sz="3000" u="none" cap="none" strike="noStrike">
              <a:solidFill>
                <a:srgbClr val="1A1A1A"/>
              </a:solidFill>
              <a:latin typeface="Arial"/>
              <a:ea typeface="Arial"/>
              <a:cs typeface="Arial"/>
              <a:sym typeface="Arial"/>
            </a:endParaRPr>
          </a:p>
        </p:txBody>
      </p:sp>
      <p:sp>
        <p:nvSpPr>
          <p:cNvPr id="1123" name="Google Shape;1123;p151"/>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152"/>
          <p:cNvSpPr txBox="1"/>
          <p:nvPr>
            <p:ph idx="1" type="body"/>
          </p:nvPr>
        </p:nvSpPr>
        <p:spPr>
          <a:xfrm>
            <a:off x="1120575" y="210970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4000">
                <a:solidFill>
                  <a:srgbClr val="56BADC"/>
                </a:solidFill>
              </a:rPr>
              <a:t>資料分析</a:t>
            </a:r>
            <a:endParaRPr sz="4000">
              <a:solidFill>
                <a:srgbClr val="56BADC"/>
              </a:solidFill>
            </a:endParaRPr>
          </a:p>
        </p:txBody>
      </p:sp>
      <p:sp>
        <p:nvSpPr>
          <p:cNvPr id="1129" name="Google Shape;1129;p152"/>
          <p:cNvSpPr txBox="1"/>
          <p:nvPr>
            <p:ph idx="1" type="body"/>
          </p:nvPr>
        </p:nvSpPr>
        <p:spPr>
          <a:xfrm>
            <a:off x="1143875" y="2908750"/>
            <a:ext cx="6810900" cy="692400"/>
          </a:xfrm>
          <a:prstGeom prst="rect">
            <a:avLst/>
          </a:prstGeom>
          <a:noFill/>
          <a:ln>
            <a:noFill/>
          </a:ln>
        </p:spPr>
        <p:txBody>
          <a:bodyPr anchorCtr="0" anchor="t" bIns="26775" lIns="26775" spcFirstLastPara="1" rIns="26775" wrap="square" tIns="26775">
            <a:noAutofit/>
          </a:bodyPr>
          <a:lstStyle/>
          <a:p>
            <a:pPr indent="0" lvl="0" marL="0" rtl="0" algn="l">
              <a:lnSpc>
                <a:spcPct val="100000"/>
              </a:lnSpc>
              <a:spcBef>
                <a:spcPts val="0"/>
              </a:spcBef>
              <a:spcAft>
                <a:spcPts val="0"/>
              </a:spcAft>
              <a:buClr>
                <a:srgbClr val="56BADC"/>
              </a:buClr>
              <a:buSzPts val="4200"/>
              <a:buFont typeface="Arial"/>
              <a:buNone/>
            </a:pPr>
            <a:r>
              <a:rPr lang="zh-TW" sz="3000">
                <a:solidFill>
                  <a:srgbClr val="56BADC"/>
                </a:solidFill>
              </a:rPr>
              <a:t>第四步  資料視覺化 - 雙變數關係</a:t>
            </a:r>
            <a:endParaRPr sz="3000">
              <a:solidFill>
                <a:srgbClr val="56BADC"/>
              </a:solidFill>
            </a:endParaRPr>
          </a:p>
        </p:txBody>
      </p:sp>
      <p:sp>
        <p:nvSpPr>
          <p:cNvPr id="1130" name="Google Shape;1130;p152"/>
          <p:cNvSpPr txBox="1"/>
          <p:nvPr>
            <p:ph idx="12" type="sldNum"/>
          </p:nvPr>
        </p:nvSpPr>
        <p:spPr>
          <a:xfrm>
            <a:off x="4482789" y="4978598"/>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153"/>
          <p:cNvPicPr preferRelativeResize="0"/>
          <p:nvPr/>
        </p:nvPicPr>
        <p:blipFill rotWithShape="1">
          <a:blip r:embed="rId3">
            <a:alphaModFix/>
          </a:blip>
          <a:srcRect b="0" l="0" r="0" t="0"/>
          <a:stretch/>
        </p:blipFill>
        <p:spPr>
          <a:xfrm>
            <a:off x="4877650" y="1844900"/>
            <a:ext cx="3225000" cy="3225000"/>
          </a:xfrm>
          <a:prstGeom prst="rect">
            <a:avLst/>
          </a:prstGeom>
          <a:noFill/>
          <a:ln>
            <a:noFill/>
          </a:ln>
        </p:spPr>
      </p:pic>
      <p:sp>
        <p:nvSpPr>
          <p:cNvPr id="1136" name="Google Shape;1136;p153"/>
          <p:cNvSpPr txBox="1"/>
          <p:nvPr/>
        </p:nvSpPr>
        <p:spPr>
          <a:xfrm>
            <a:off x="157525" y="959250"/>
            <a:ext cx="8599500" cy="322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A scatter plot typically displays the value of 2 sets of data on 2 dimensions. </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zh-TW" sz="2400" u="none" cap="none" strike="noStrike">
                <a:solidFill>
                  <a:srgbClr val="000000"/>
                </a:solidFill>
                <a:latin typeface="Arial"/>
                <a:ea typeface="Arial"/>
                <a:cs typeface="Arial"/>
                <a:sym typeface="Arial"/>
              </a:rPr>
              <a:t>It is really useful to study the </a:t>
            </a:r>
            <a:r>
              <a:rPr b="1" i="0" lang="zh-TW" sz="2400" u="none" cap="none" strike="noStrike">
                <a:solidFill>
                  <a:srgbClr val="000000"/>
                </a:solidFill>
                <a:latin typeface="Arial"/>
                <a:ea typeface="Arial"/>
                <a:cs typeface="Arial"/>
                <a:sym typeface="Arial"/>
              </a:rPr>
              <a:t>relationship</a:t>
            </a:r>
            <a:r>
              <a:rPr b="0" i="0" lang="zh-TW" sz="2400" u="none" cap="none" strike="noStrike">
                <a:solidFill>
                  <a:srgbClr val="000000"/>
                </a:solidFill>
                <a:latin typeface="Arial"/>
                <a:ea typeface="Arial"/>
                <a:cs typeface="Arial"/>
                <a:sym typeface="Arial"/>
              </a:rPr>
              <a:t> between both variables.</a:t>
            </a:r>
            <a:endParaRPr b="0" i="0" sz="2400" u="none" cap="none" strike="noStrike">
              <a:solidFill>
                <a:srgbClr val="000000"/>
              </a:solidFill>
              <a:latin typeface="Arial"/>
              <a:ea typeface="Arial"/>
              <a:cs typeface="Arial"/>
              <a:sym typeface="Arial"/>
            </a:endParaRPr>
          </a:p>
        </p:txBody>
      </p:sp>
      <p:sp>
        <p:nvSpPr>
          <p:cNvPr id="1137" name="Google Shape;1137;p153"/>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lang="zh-TW" sz="3600">
                <a:solidFill>
                  <a:schemeClr val="dk1"/>
                </a:solidFill>
              </a:rPr>
              <a:t>散佈圖</a:t>
            </a:r>
            <a:endParaRPr b="0" i="0" sz="3600" u="none" cap="none" strike="noStrike">
              <a:solidFill>
                <a:srgbClr val="1A1A1A"/>
              </a:solidFill>
              <a:latin typeface="Arial"/>
              <a:ea typeface="Arial"/>
              <a:cs typeface="Arial"/>
              <a:sym typeface="Arial"/>
            </a:endParaRPr>
          </a:p>
        </p:txBody>
      </p:sp>
      <p:sp>
        <p:nvSpPr>
          <p:cNvPr id="1138" name="Google Shape;1138;p153"/>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Google Shape;1143;p154"/>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600" u="none" cap="none" strike="noStrike">
                <a:solidFill>
                  <a:srgbClr val="1A1A1A"/>
                </a:solidFill>
                <a:latin typeface="Arial"/>
                <a:ea typeface="Arial"/>
                <a:cs typeface="Arial"/>
                <a:sym typeface="Arial"/>
              </a:rPr>
              <a:t>Draw a scatter plot</a:t>
            </a:r>
            <a:endParaRPr b="0" i="0" sz="3600" u="none" cap="none" strike="noStrike">
              <a:solidFill>
                <a:srgbClr val="1A1A1A"/>
              </a:solidFill>
              <a:latin typeface="Arial"/>
              <a:ea typeface="Arial"/>
              <a:cs typeface="Arial"/>
              <a:sym typeface="Arial"/>
            </a:endParaRPr>
          </a:p>
        </p:txBody>
      </p:sp>
      <p:sp>
        <p:nvSpPr>
          <p:cNvPr id="1144" name="Google Shape;1144;p154"/>
          <p:cNvSpPr/>
          <p:nvPr/>
        </p:nvSpPr>
        <p:spPr>
          <a:xfrm>
            <a:off x="418300" y="943675"/>
            <a:ext cx="8266200" cy="4956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1" i="0" sz="1800" u="none" cap="none" strike="noStrike">
              <a:solidFill>
                <a:srgbClr val="000000"/>
              </a:solidFill>
              <a:latin typeface="Calibri"/>
              <a:ea typeface="Calibri"/>
              <a:cs typeface="Calibri"/>
              <a:sym typeface="Calibri"/>
            </a:endParaRPr>
          </a:p>
        </p:txBody>
      </p:sp>
      <p:sp>
        <p:nvSpPr>
          <p:cNvPr id="1145" name="Google Shape;1145;p154"/>
          <p:cNvSpPr txBox="1"/>
          <p:nvPr/>
        </p:nvSpPr>
        <p:spPr>
          <a:xfrm>
            <a:off x="533475" y="915975"/>
            <a:ext cx="92100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000000"/>
                </a:solidFill>
                <a:latin typeface="Arial"/>
                <a:ea typeface="Arial"/>
                <a:cs typeface="Arial"/>
                <a:sym typeface="Arial"/>
              </a:rPr>
              <a:t>sns.regplot(x = df.Age, y = df.Fare, fit_reg = False)</a:t>
            </a:r>
            <a:endParaRPr b="1" i="0" sz="2400" u="none" cap="none" strike="noStrike">
              <a:solidFill>
                <a:srgbClr val="000000"/>
              </a:solidFill>
              <a:latin typeface="Arial"/>
              <a:ea typeface="Arial"/>
              <a:cs typeface="Arial"/>
              <a:sym typeface="Arial"/>
            </a:endParaRPr>
          </a:p>
        </p:txBody>
      </p:sp>
      <p:pic>
        <p:nvPicPr>
          <p:cNvPr id="1146" name="Google Shape;1146;p154"/>
          <p:cNvPicPr preferRelativeResize="0"/>
          <p:nvPr/>
        </p:nvPicPr>
        <p:blipFill rotWithShape="1">
          <a:blip r:embed="rId3">
            <a:alphaModFix/>
          </a:blip>
          <a:srcRect b="0" l="0" r="0" t="0"/>
          <a:stretch/>
        </p:blipFill>
        <p:spPr>
          <a:xfrm>
            <a:off x="977775" y="1539975"/>
            <a:ext cx="6428513" cy="3298725"/>
          </a:xfrm>
          <a:prstGeom prst="rect">
            <a:avLst/>
          </a:prstGeom>
          <a:noFill/>
          <a:ln>
            <a:noFill/>
          </a:ln>
        </p:spPr>
      </p:pic>
      <p:sp>
        <p:nvSpPr>
          <p:cNvPr id="1147" name="Google Shape;1147;p154"/>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55"/>
          <p:cNvSpPr txBox="1"/>
          <p:nvPr/>
        </p:nvSpPr>
        <p:spPr>
          <a:xfrm>
            <a:off x="1439475" y="2571750"/>
            <a:ext cx="5274300" cy="7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FF0000"/>
                </a:solidFill>
                <a:latin typeface="Arial"/>
                <a:ea typeface="Arial"/>
                <a:cs typeface="Arial"/>
                <a:sym typeface="Arial"/>
              </a:rPr>
              <a:t>ANS</a:t>
            </a:r>
            <a:r>
              <a:rPr b="0" i="0" lang="zh-TW" sz="1400" u="none" cap="none" strike="noStrike">
                <a:solidFill>
                  <a:srgbClr val="FF0000"/>
                </a:solidFill>
                <a:latin typeface="Arial"/>
                <a:ea typeface="Arial"/>
                <a:cs typeface="Arial"/>
                <a:sym typeface="Arial"/>
              </a:rPr>
              <a: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rgbClr val="FF0000"/>
                </a:solidFill>
                <a:latin typeface="Arial"/>
                <a:ea typeface="Arial"/>
                <a:cs typeface="Arial"/>
                <a:sym typeface="Arial"/>
              </a:rPr>
              <a:t>sns.regplot(x = df.Survived, y = df.Pclass, fit_reg = False)</a:t>
            </a:r>
            <a:endParaRPr b="0"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1153" name="Google Shape;1153;p155"/>
          <p:cNvSpPr txBox="1"/>
          <p:nvPr>
            <p:ph type="title"/>
          </p:nvPr>
        </p:nvSpPr>
        <p:spPr>
          <a:xfrm>
            <a:off x="470545" y="215974"/>
            <a:ext cx="5853300" cy="5682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1A1A1A"/>
              </a:buClr>
              <a:buSzPts val="2600"/>
              <a:buFont typeface="Arial"/>
              <a:buNone/>
            </a:pPr>
            <a:r>
              <a:rPr b="0" i="0" lang="zh-TW" sz="3000" u="none" cap="none" strike="noStrike">
                <a:solidFill>
                  <a:srgbClr val="1A1A1A"/>
                </a:solidFill>
                <a:latin typeface="Arial"/>
                <a:ea typeface="Arial"/>
                <a:cs typeface="Arial"/>
                <a:sym typeface="Arial"/>
              </a:rPr>
              <a:t>動手試試看- </a:t>
            </a:r>
            <a:r>
              <a:rPr lang="zh-TW" sz="3000"/>
              <a:t>4</a:t>
            </a:r>
            <a:endParaRPr b="0" i="0" sz="3000" u="none" cap="none" strike="noStrike">
              <a:solidFill>
                <a:srgbClr val="1A1A1A"/>
              </a:solidFill>
              <a:latin typeface="Arial"/>
              <a:ea typeface="Arial"/>
              <a:cs typeface="Arial"/>
              <a:sym typeface="Arial"/>
            </a:endParaRPr>
          </a:p>
        </p:txBody>
      </p:sp>
      <p:sp>
        <p:nvSpPr>
          <p:cNvPr id="1154" name="Google Shape;1154;p155"/>
          <p:cNvSpPr/>
          <p:nvPr/>
        </p:nvSpPr>
        <p:spPr>
          <a:xfrm>
            <a:off x="418300" y="943675"/>
            <a:ext cx="8266200" cy="936000"/>
          </a:xfrm>
          <a:prstGeom prst="roundRect">
            <a:avLst>
              <a:gd fmla="val 16667" name="adj"/>
            </a:avLst>
          </a:prstGeom>
          <a:solidFill>
            <a:srgbClr val="CFE2F3"/>
          </a:solid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zh-TW" sz="1400" u="none" cap="none" strike="noStrike">
                <a:solidFill>
                  <a:schemeClr val="dk1"/>
                </a:solidFill>
                <a:latin typeface="Arial"/>
                <a:ea typeface="Arial"/>
                <a:cs typeface="Arial"/>
                <a:sym typeface="Arial"/>
              </a:rPr>
              <a:t>參考 Scatter plot的Code做出</a:t>
            </a:r>
            <a:r>
              <a:rPr b="0" i="0" lang="zh-TW" sz="1400" u="none" cap="none" strike="noStrike">
                <a:solidFill>
                  <a:srgbClr val="FF0000"/>
                </a:solidFill>
                <a:latin typeface="Arial"/>
                <a:ea typeface="Arial"/>
                <a:cs typeface="Arial"/>
                <a:sym typeface="Arial"/>
              </a:rPr>
              <a:t>存活率</a:t>
            </a:r>
            <a:r>
              <a:rPr b="0" i="0" lang="zh-TW" sz="1400" u="none" cap="none" strike="noStrike">
                <a:solidFill>
                  <a:schemeClr val="dk1"/>
                </a:solidFill>
                <a:latin typeface="Arial"/>
                <a:ea typeface="Arial"/>
                <a:cs typeface="Arial"/>
                <a:sym typeface="Arial"/>
              </a:rPr>
              <a:t>與</a:t>
            </a:r>
            <a:r>
              <a:rPr b="0" i="0" lang="zh-TW" sz="1400" u="none" cap="none" strike="noStrike">
                <a:solidFill>
                  <a:srgbClr val="FF0000"/>
                </a:solidFill>
                <a:latin typeface="Arial"/>
                <a:ea typeface="Arial"/>
                <a:cs typeface="Arial"/>
                <a:sym typeface="Arial"/>
              </a:rPr>
              <a:t>座艙等級</a:t>
            </a:r>
            <a:r>
              <a:rPr b="0" i="0" lang="zh-TW" sz="1400" u="none" cap="none" strike="noStrike">
                <a:solidFill>
                  <a:schemeClr val="dk1"/>
                </a:solidFill>
                <a:latin typeface="Arial"/>
                <a:ea typeface="Arial"/>
                <a:cs typeface="Arial"/>
                <a:sym typeface="Arial"/>
              </a:rPr>
              <a:t>的分佈圖</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zh-TW" sz="1400" u="none" cap="none" strike="noStrike">
                <a:solidFill>
                  <a:schemeClr val="dk1"/>
                </a:solidFill>
                <a:latin typeface="Arial"/>
                <a:ea typeface="Arial"/>
                <a:cs typeface="Arial"/>
                <a:sym typeface="Arial"/>
              </a:rPr>
              <a:t>Tips: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zh-TW" sz="1400" u="none" cap="none" strike="noStrike">
                <a:solidFill>
                  <a:schemeClr val="dk1"/>
                </a:solidFill>
                <a:latin typeface="Arial"/>
                <a:ea typeface="Arial"/>
                <a:cs typeface="Arial"/>
                <a:sym typeface="Arial"/>
              </a:rPr>
              <a:t>請找出</a:t>
            </a:r>
            <a:r>
              <a:rPr b="0" i="0" lang="zh-TW" sz="1400" u="none" cap="none" strike="noStrike">
                <a:solidFill>
                  <a:srgbClr val="FF0000"/>
                </a:solidFill>
                <a:latin typeface="Arial"/>
                <a:ea typeface="Arial"/>
                <a:cs typeface="Arial"/>
                <a:sym typeface="Arial"/>
              </a:rPr>
              <a:t>存活率</a:t>
            </a:r>
            <a:r>
              <a:rPr b="0" i="0" lang="zh-TW" sz="1400" u="none" cap="none" strike="noStrike">
                <a:solidFill>
                  <a:srgbClr val="000000"/>
                </a:solidFill>
                <a:latin typeface="Arial"/>
                <a:ea typeface="Arial"/>
                <a:cs typeface="Arial"/>
                <a:sym typeface="Arial"/>
              </a:rPr>
              <a:t>以及</a:t>
            </a:r>
            <a:r>
              <a:rPr b="0" i="0" lang="zh-TW" sz="1400" u="none" cap="none" strike="noStrike">
                <a:solidFill>
                  <a:srgbClr val="FF0000"/>
                </a:solidFill>
                <a:latin typeface="Arial"/>
                <a:ea typeface="Arial"/>
                <a:cs typeface="Arial"/>
                <a:sym typeface="Arial"/>
              </a:rPr>
              <a:t>座艙等級</a:t>
            </a:r>
            <a:r>
              <a:rPr b="0" i="0" lang="zh-TW" sz="1400" u="none" cap="none" strike="noStrike">
                <a:solidFill>
                  <a:schemeClr val="dk1"/>
                </a:solidFill>
                <a:latin typeface="Arial"/>
                <a:ea typeface="Arial"/>
                <a:cs typeface="Arial"/>
                <a:sym typeface="Arial"/>
              </a:rPr>
              <a:t>在資料集的名稱是什麼</a:t>
            </a:r>
            <a:endParaRPr b="0" i="0" sz="1400" u="none" cap="none" strike="noStrike">
              <a:solidFill>
                <a:schemeClr val="dk1"/>
              </a:solidFill>
              <a:latin typeface="Arial"/>
              <a:ea typeface="Arial"/>
              <a:cs typeface="Arial"/>
              <a:sym typeface="Arial"/>
            </a:endParaRPr>
          </a:p>
        </p:txBody>
      </p:sp>
      <p:sp>
        <p:nvSpPr>
          <p:cNvPr id="1155" name="Google Shape;1155;p155"/>
          <p:cNvSpPr txBox="1"/>
          <p:nvPr>
            <p:ph idx="12" type="sldNum"/>
          </p:nvPr>
        </p:nvSpPr>
        <p:spPr>
          <a:xfrm>
            <a:off x="4445100" y="4902400"/>
            <a:ext cx="2538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I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